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Lst>
  <p:sldSz cy="5143500" cx="9144000"/>
  <p:notesSz cx="6858000" cy="9144000"/>
  <p:embeddedFontLst>
    <p:embeddedFont>
      <p:font typeface="Roboto Thin"/>
      <p:regular r:id="rId82"/>
      <p:bold r:id="rId83"/>
      <p:italic r:id="rId84"/>
      <p:boldItalic r:id="rId85"/>
    </p:embeddedFont>
    <p:embeddedFont>
      <p:font typeface="Roboto"/>
      <p:regular r:id="rId86"/>
      <p:bold r:id="rId87"/>
      <p:italic r:id="rId88"/>
      <p:boldItalic r:id="rId89"/>
    </p:embeddedFont>
    <p:embeddedFont>
      <p:font typeface="EB Garamond Medium"/>
      <p:regular r:id="rId90"/>
      <p:bold r:id="rId91"/>
      <p:italic r:id="rId92"/>
      <p:boldItalic r:id="rId93"/>
    </p:embeddedFont>
    <p:embeddedFont>
      <p:font typeface="EB Garamond SemiBold"/>
      <p:regular r:id="rId94"/>
      <p:bold r:id="rId95"/>
      <p:italic r:id="rId96"/>
      <p:boldItalic r:id="rId97"/>
    </p:embeddedFont>
    <p:embeddedFont>
      <p:font typeface="EB Garamond"/>
      <p:regular r:id="rId98"/>
      <p:bold r:id="rId99"/>
      <p:italic r:id="rId100"/>
      <p:boldItalic r:id="rId101"/>
    </p:embeddedFont>
    <p:embeddedFont>
      <p:font typeface="Merriweather Black"/>
      <p:bold r:id="rId102"/>
      <p:boldItalic r:id="rId103"/>
    </p:embeddedFont>
    <p:embeddedFont>
      <p:font typeface="Merriweather"/>
      <p:regular r:id="rId104"/>
      <p:bold r:id="rId105"/>
      <p:italic r:id="rId106"/>
      <p:boldItalic r:id="rId10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FF9DBF7-1C8F-4758-90A2-C08A842E56DB}">
  <a:tblStyle styleId="{0FF9DBF7-1C8F-4758-90A2-C08A842E56DB}"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B53B7BA2-1209-43CB-B2BB-94150BFFECBF}" styleName="Table_1">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88959CC-FAED-4077-AAE6-B2413BCB483A}" styleName="Table_2">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font" Target="fonts/Merriweather-boldItalic.fntdata"/><Relationship Id="rId106" Type="http://schemas.openxmlformats.org/officeDocument/2006/relationships/font" Target="fonts/Merriweather-italic.fntdata"/><Relationship Id="rId105" Type="http://schemas.openxmlformats.org/officeDocument/2006/relationships/font" Target="fonts/Merriweather-bold.fntdata"/><Relationship Id="rId104" Type="http://schemas.openxmlformats.org/officeDocument/2006/relationships/font" Target="fonts/Merriweather-regular.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MerriweatherBlack-boldItalic.fntdata"/><Relationship Id="rId102" Type="http://schemas.openxmlformats.org/officeDocument/2006/relationships/font" Target="fonts/MerriweatherBlack-bold.fntdata"/><Relationship Id="rId101" Type="http://schemas.openxmlformats.org/officeDocument/2006/relationships/font" Target="fonts/EBGaramond-boldItalic.fntdata"/><Relationship Id="rId100" Type="http://schemas.openxmlformats.org/officeDocument/2006/relationships/font" Target="fonts/EBGaramond-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EBGaramondSemiBold-bold.fntdata"/><Relationship Id="rId94" Type="http://schemas.openxmlformats.org/officeDocument/2006/relationships/font" Target="fonts/EBGaramondSemiBold-regular.fntdata"/><Relationship Id="rId97" Type="http://schemas.openxmlformats.org/officeDocument/2006/relationships/font" Target="fonts/EBGaramondSemiBold-boldItalic.fntdata"/><Relationship Id="rId96" Type="http://schemas.openxmlformats.org/officeDocument/2006/relationships/font" Target="fonts/EBGaramondSemiBold-italic.fntdata"/><Relationship Id="rId11" Type="http://schemas.openxmlformats.org/officeDocument/2006/relationships/slide" Target="slides/slide5.xml"/><Relationship Id="rId99" Type="http://schemas.openxmlformats.org/officeDocument/2006/relationships/font" Target="fonts/EBGaramond-bold.fntdata"/><Relationship Id="rId10" Type="http://schemas.openxmlformats.org/officeDocument/2006/relationships/slide" Target="slides/slide4.xml"/><Relationship Id="rId98" Type="http://schemas.openxmlformats.org/officeDocument/2006/relationships/font" Target="fonts/EBGaramond-regular.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EBGaramondMedium-bold.fntdata"/><Relationship Id="rId90" Type="http://schemas.openxmlformats.org/officeDocument/2006/relationships/font" Target="fonts/EBGaramondMedium-regular.fntdata"/><Relationship Id="rId93" Type="http://schemas.openxmlformats.org/officeDocument/2006/relationships/font" Target="fonts/EBGaramondMedium-boldItalic.fntdata"/><Relationship Id="rId92" Type="http://schemas.openxmlformats.org/officeDocument/2006/relationships/font" Target="fonts/EBGaramondMedium-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font" Target="fonts/RobotoThin-italic.fntdata"/><Relationship Id="rId83" Type="http://schemas.openxmlformats.org/officeDocument/2006/relationships/font" Target="fonts/RobotoThin-bold.fntdata"/><Relationship Id="rId86" Type="http://schemas.openxmlformats.org/officeDocument/2006/relationships/font" Target="fonts/Roboto-regular.fntdata"/><Relationship Id="rId85" Type="http://schemas.openxmlformats.org/officeDocument/2006/relationships/font" Target="fonts/RobotoThin-boldItalic.fntdata"/><Relationship Id="rId88" Type="http://schemas.openxmlformats.org/officeDocument/2006/relationships/font" Target="fonts/Roboto-italic.fntdata"/><Relationship Id="rId87" Type="http://schemas.openxmlformats.org/officeDocument/2006/relationships/font" Target="fonts/Roboto-bold.fntdata"/><Relationship Id="rId89" Type="http://schemas.openxmlformats.org/officeDocument/2006/relationships/font" Target="fonts/Roboto-boldItalic.fntdata"/><Relationship Id="rId80" Type="http://schemas.openxmlformats.org/officeDocument/2006/relationships/slide" Target="slides/slide74.xml"/><Relationship Id="rId82" Type="http://schemas.openxmlformats.org/officeDocument/2006/relationships/font" Target="fonts/RobotoThin-regular.fntdata"/><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ce92210b3d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ce92210b3d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daac25e4ae_5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daac25e4ae_5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ce95476577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ce95476577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daac25e4ae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daac25e4ae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daac25e4ae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daac25e4ae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ce92210b3d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ce92210b3d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ce95476577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ce95476577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d2a76c602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d2a76c602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d2a76c6024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d2a76c6024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d2a76c6024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d2a76c6024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d2a76c6024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d2a76c6024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ce92210b3d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ce92210b3d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d2a76c6024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d2a76c6024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d2a76c6024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d2a76c6024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daac1e471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daac1e471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ce95476577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ce95476577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d2a76c6024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d2a76c6024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d2a76c6024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d2a76c6024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d2a76c6024_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d2a76c6024_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d2a76c6024_2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d2a76c6024_2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d2a76c6024_2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d2a76c6024_2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d2a76c6024_2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d2a76c6024_2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ce92210b3d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ce92210b3d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d2a76c6024_2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d2a76c6024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d2a76c6024_2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d2a76c6024_2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d2a76c6024_2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d2a76c6024_2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d2a76c6024_2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d2a76c6024_2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d2a76c6024_2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d2a76c6024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d2a76c6024_2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d2a76c6024_2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d2a76c6024_2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d2a76c6024_2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ce95476577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ce95476577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d2a76c6024_2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d2a76c6024_2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d2a76c6024_2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d2a76c6024_2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ce9547657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ce9547657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d2a76c6024_2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d2a76c6024_2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d2a76c6024_2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d2a76c6024_2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d2a76c6024_2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d2a76c6024_2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d2a76c6024_2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d2a76c6024_2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ce92210b3d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ce92210b3d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ce95476577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ce95476577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da30ab3c6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da30ab3c6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ce95476577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ce95476577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da30ab3c6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da30ab3c6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ce95476577_1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ce95476577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daac25e4ae_5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daac25e4ae_5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daac25e4a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daac25e4a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ce95476577_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ce95476577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da30ab3c6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da30ab3c6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da30ab3c6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2da30ab3c6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da30ab3c6d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da30ab3c6d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da30ab3c6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da30ab3c6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ce95476577_1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ce95476577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daac25e4ae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daac25e4ae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2daac25e4ae_2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2daac25e4ae_2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2daac25e4ae_2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2daac25e4ae_2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daac25e4ae_5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daac25e4ae_5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daac25e4ae_2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2daac25e4ae_2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2daac25e4ae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2daac25e4ae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2daac25e4ae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2daac25e4ae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daac25e4ae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2daac25e4ae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daac25e4ae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daac25e4ae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ce92210b3d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ce92210b3d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ce95476577_1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2ce95476577_1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d1b3d1cdf5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2d1b3d1cdf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d1b3d1cdf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2d1b3d1cdf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d1b3d1cdf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d1b3d1cdf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ce95476577_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ce95476577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ce95476577_1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2ce95476577_1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daac25e4ae_8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daac25e4ae_8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2ce92210b3d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2ce92210b3d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2daa4931860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2daa4931860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2daa4931860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2daa4931860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2dada8193e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2dada8193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ce2a172df4499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ce2a172df4499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daac25e4ae_5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daac25e4ae_5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c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hyperlink" Target="https://europa.eu/youreurope/business/running-business/developing-business/free-flow-non-personal-data/index_es.ht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hyperlink" Target="https://www.datacentric.es/blog/bases-datos/guia-segmentacion-bases-datos-externas-campanas-digital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hyperlink" Target="https://mailchimp.com/es/resources/email-marketing-benchmark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hyperlink" Target="https://www.studiowombat.com/blog/popups-are-annoying-here-is-a-solution/" TargetMode="External"/><Relationship Id="rId4" Type="http://schemas.openxmlformats.org/officeDocument/2006/relationships/hyperlink" Target="https://www.popsmash.com/blog/what-is-good-instagram-giveaway-performance" TargetMode="External"/><Relationship Id="rId10" Type="http://schemas.openxmlformats.org/officeDocument/2006/relationships/hyperlink" Target="https://www.metrichq.org/marketing/sign-up-rate/" TargetMode="External"/><Relationship Id="rId9" Type="http://schemas.openxmlformats.org/officeDocument/2006/relationships/hyperlink" Target="https://www.getresponse.com/blog/single-opt-in-vs-double-opt-in" TargetMode="External"/><Relationship Id="rId5" Type="http://schemas.openxmlformats.org/officeDocument/2006/relationships/hyperlink" Target="https://docs.google.com/spreadsheets/d/1E5xNXLa6Mmso5VCnOZkYoR1zwXJ8BUEOVhBt_6c2Kxc/edit#gid=0" TargetMode="External"/><Relationship Id="rId6" Type="http://schemas.openxmlformats.org/officeDocument/2006/relationships/hyperlink" Target="https://docs.google.com/spreadsheets/d/1E5xNXLa6Mmso5VCnOZkYoR1zwXJ8BUEOVhBt_6c2Kxc/edit#gid=0" TargetMode="External"/><Relationship Id="rId7" Type="http://schemas.openxmlformats.org/officeDocument/2006/relationships/hyperlink" Target="https://www.portalveterinaria.com/animales-de-compania/actualidad/42947/las-clinicas-veterinarias-en-espana-tienen-una-media-de-1-599-pacientes-por-ano.html#:~:text=Las%20cl%C3%ADnicas%20veterinarias%20en%20Espa%C3%B1a%20tienen%20una%20media%20de%201.599%20pacientes%20por%20a%C3%B1o,-El%20resumen%20anual" TargetMode="External"/><Relationship Id="rId8" Type="http://schemas.openxmlformats.org/officeDocument/2006/relationships/hyperlink" Target="https://www.referralcandy.com/blog/referral-rat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hyperlink" Target="https://efe.com/espana/2023-10-14/comunidades-autonomas-con-mas-perros-por-habitante/" TargetMode="External"/><Relationship Id="rId4" Type="http://schemas.openxmlformats.org/officeDocument/2006/relationships/hyperlink" Target="https://www.traveler.es/viajes-urbanos/articulos/mapa-perros-o-gatos-que-prefiere-cada-pais"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hyperlink" Target="http://es/drets_i_obligacions/drets/drets_habeas_data/dret-de-supressio/index.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image" Target="../media/image1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2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 Id="rId3" Type="http://schemas.openxmlformats.org/officeDocument/2006/relationships/image" Target="../media/image19.png"/><Relationship Id="rId4" Type="http://schemas.openxmlformats.org/officeDocument/2006/relationships/image" Target="../media/image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2.xml"/><Relationship Id="rId3" Type="http://schemas.openxmlformats.org/officeDocument/2006/relationships/image" Target="../media/image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3.xml"/><Relationship Id="rId3" Type="http://schemas.openxmlformats.org/officeDocument/2006/relationships/image" Target="../media/image16.png"/><Relationship Id="rId4" Type="http://schemas.openxmlformats.org/officeDocument/2006/relationships/image" Target="../media/image9.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4.xml"/><Relationship Id="rId3" Type="http://schemas.openxmlformats.org/officeDocument/2006/relationships/image" Target="../media/image10.png"/><Relationship Id="rId4" Type="http://schemas.openxmlformats.org/officeDocument/2006/relationships/image" Target="../media/image9.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image" Target="../media/image9.png"/><Relationship Id="rId4" Type="http://schemas.openxmlformats.org/officeDocument/2006/relationships/image" Target="../media/image2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 Id="rId3" Type="http://schemas.openxmlformats.org/officeDocument/2006/relationships/image" Target="../media/image11.png"/><Relationship Id="rId4" Type="http://schemas.openxmlformats.org/officeDocument/2006/relationships/image" Target="../media/image1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 Id="rId3" Type="http://schemas.openxmlformats.org/officeDocument/2006/relationships/image" Target="../media/image13.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3.xml"/><Relationship Id="rId3" Type="http://schemas.openxmlformats.org/officeDocument/2006/relationships/image" Target="../media/image12.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7.xml"/><Relationship Id="rId3" Type="http://schemas.openxmlformats.org/officeDocument/2006/relationships/hyperlink" Target="https://mailchimp.com/es/help/find-unsubscribe-link-audience/" TargetMode="External"/><Relationship Id="rId4" Type="http://schemas.openxmlformats.org/officeDocument/2006/relationships/hyperlink" Target="https://mailchimp.com/es/help/about-double-opt-in/" TargetMode="Externa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8.xml"/><Relationship Id="rId3" Type="http://schemas.openxmlformats.org/officeDocument/2006/relationships/image" Target="../media/image18.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9.xml"/><Relationship Id="rId3" Type="http://schemas.openxmlformats.org/officeDocument/2006/relationships/image" Target="../media/image17.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262275" y="2054100"/>
            <a:ext cx="6127500" cy="1035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ca" sz="4200"/>
              <a:t>E-Mail Márquetin </a:t>
            </a:r>
            <a:endParaRPr b="1" sz="4200"/>
          </a:p>
        </p:txBody>
      </p:sp>
      <p:sp>
        <p:nvSpPr>
          <p:cNvPr id="65" name="Google Shape;65;p13"/>
          <p:cNvSpPr txBox="1"/>
          <p:nvPr/>
        </p:nvSpPr>
        <p:spPr>
          <a:xfrm>
            <a:off x="4028400" y="3481200"/>
            <a:ext cx="5115600" cy="1662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ca" sz="2400">
                <a:solidFill>
                  <a:srgbClr val="EFEFEF"/>
                </a:solidFill>
                <a:latin typeface="Roboto Thin"/>
                <a:ea typeface="Roboto Thin"/>
                <a:cs typeface="Roboto Thin"/>
                <a:sym typeface="Roboto Thin"/>
              </a:rPr>
              <a:t>Andreu, Soukaïna, Muhammad Haris,</a:t>
            </a:r>
            <a:endParaRPr sz="2400">
              <a:solidFill>
                <a:srgbClr val="EFEFEF"/>
              </a:solidFill>
              <a:latin typeface="Roboto Thin"/>
              <a:ea typeface="Roboto Thin"/>
              <a:cs typeface="Roboto Thin"/>
              <a:sym typeface="Roboto Thin"/>
            </a:endParaRPr>
          </a:p>
          <a:p>
            <a:pPr indent="0" lvl="0" marL="0" rtl="0" algn="r">
              <a:spcBef>
                <a:spcPts val="0"/>
              </a:spcBef>
              <a:spcAft>
                <a:spcPts val="0"/>
              </a:spcAft>
              <a:buNone/>
            </a:pPr>
            <a:r>
              <a:rPr lang="ca" sz="2400">
                <a:solidFill>
                  <a:srgbClr val="EFEFEF"/>
                </a:solidFill>
                <a:latin typeface="Roboto Thin"/>
                <a:ea typeface="Roboto Thin"/>
                <a:cs typeface="Roboto Thin"/>
                <a:sym typeface="Roboto Thin"/>
              </a:rPr>
              <a:t>Manuel y Arnau</a:t>
            </a:r>
            <a:endParaRPr sz="2400">
              <a:solidFill>
                <a:srgbClr val="EFEFEF"/>
              </a:solidFill>
              <a:latin typeface="Roboto Thin"/>
              <a:ea typeface="Roboto Thin"/>
              <a:cs typeface="Roboto Thin"/>
              <a:sym typeface="Roboto Thin"/>
            </a:endParaRPr>
          </a:p>
          <a:p>
            <a:pPr indent="0" lvl="0" marL="0" rtl="0" algn="r">
              <a:spcBef>
                <a:spcPts val="0"/>
              </a:spcBef>
              <a:spcAft>
                <a:spcPts val="0"/>
              </a:spcAft>
              <a:buNone/>
            </a:pPr>
            <a:r>
              <a:t/>
            </a:r>
            <a:endParaRPr sz="2400">
              <a:solidFill>
                <a:srgbClr val="EFEFEF"/>
              </a:solidFill>
              <a:latin typeface="Roboto Thin"/>
              <a:ea typeface="Roboto Thin"/>
              <a:cs typeface="Roboto Thin"/>
              <a:sym typeface="Roboto Thin"/>
            </a:endParaRPr>
          </a:p>
          <a:p>
            <a:pPr indent="0" lvl="0" marL="0" rtl="0" algn="r">
              <a:spcBef>
                <a:spcPts val="0"/>
              </a:spcBef>
              <a:spcAft>
                <a:spcPts val="0"/>
              </a:spcAft>
              <a:buNone/>
            </a:pPr>
            <a:r>
              <a:rPr lang="ca" sz="2400">
                <a:solidFill>
                  <a:srgbClr val="EFEFEF"/>
                </a:solidFill>
                <a:latin typeface="Roboto Thin"/>
                <a:ea typeface="Roboto Thin"/>
                <a:cs typeface="Roboto Thin"/>
                <a:sym typeface="Roboto Thin"/>
              </a:rPr>
              <a:t>Marketing en Internet - Q2 2023-2024</a:t>
            </a:r>
            <a:endParaRPr/>
          </a:p>
        </p:txBody>
      </p:sp>
      <p:pic>
        <p:nvPicPr>
          <p:cNvPr id="66" name="Google Shape;66;p13"/>
          <p:cNvPicPr preferRelativeResize="0"/>
          <p:nvPr/>
        </p:nvPicPr>
        <p:blipFill>
          <a:blip r:embed="rId3">
            <a:alphaModFix/>
          </a:blip>
          <a:stretch>
            <a:fillRect/>
          </a:stretch>
        </p:blipFill>
        <p:spPr>
          <a:xfrm>
            <a:off x="1782550" y="525975"/>
            <a:ext cx="5459349" cy="1170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graphicFrame>
        <p:nvGraphicFramePr>
          <p:cNvPr id="124" name="Google Shape;124;p22"/>
          <p:cNvGraphicFramePr/>
          <p:nvPr/>
        </p:nvGraphicFramePr>
        <p:xfrm>
          <a:off x="244200" y="636300"/>
          <a:ext cx="3000000" cy="3000000"/>
        </p:xfrm>
        <a:graphic>
          <a:graphicData uri="http://schemas.openxmlformats.org/drawingml/2006/table">
            <a:tbl>
              <a:tblPr>
                <a:noFill/>
                <a:tableStyleId>{0FF9DBF7-1C8F-4758-90A2-C08A842E56DB}</a:tableStyleId>
              </a:tblPr>
              <a:tblGrid>
                <a:gridCol w="1080275"/>
                <a:gridCol w="1080275"/>
                <a:gridCol w="498000"/>
                <a:gridCol w="551625"/>
                <a:gridCol w="551625"/>
                <a:gridCol w="551625"/>
                <a:gridCol w="551625"/>
                <a:gridCol w="551625"/>
                <a:gridCol w="551625"/>
                <a:gridCol w="551625"/>
                <a:gridCol w="551625"/>
                <a:gridCol w="551625"/>
                <a:gridCol w="551625"/>
                <a:gridCol w="551625"/>
              </a:tblGrid>
              <a:tr h="260425">
                <a:tc>
                  <a:txBody>
                    <a:bodyPr/>
                    <a:lstStyle/>
                    <a:p>
                      <a:pPr indent="0" lvl="0" marL="0" rtl="0" algn="ctr">
                        <a:spcBef>
                          <a:spcPts val="0"/>
                        </a:spcBef>
                        <a:spcAft>
                          <a:spcPts val="0"/>
                        </a:spcAft>
                        <a:buNone/>
                      </a:pPr>
                      <a:r>
                        <a:rPr b="1" lang="ca" sz="800"/>
                        <a:t>Fidelización</a:t>
                      </a:r>
                      <a:endParaRPr b="1" sz="800"/>
                    </a:p>
                  </a:txBody>
                  <a:tcPr marT="63500" marB="63500" marR="63500" marL="63500">
                    <a:solidFill>
                      <a:srgbClr val="FFFF00"/>
                    </a:solidFill>
                  </a:tcPr>
                </a:tc>
                <a:tc>
                  <a:txBody>
                    <a:bodyPr/>
                    <a:lstStyle/>
                    <a:p>
                      <a:pPr indent="0" lvl="0" marL="0" rtl="0" algn="ctr">
                        <a:spcBef>
                          <a:spcPts val="0"/>
                        </a:spcBef>
                        <a:spcAft>
                          <a:spcPts val="0"/>
                        </a:spcAft>
                        <a:buNone/>
                      </a:pPr>
                      <a:r>
                        <a:rPr b="1" lang="ca" sz="800"/>
                        <a:t>68.005</a:t>
                      </a:r>
                      <a:endParaRPr b="1" sz="800"/>
                    </a:p>
                  </a:txBody>
                  <a:tcPr marT="63500" marB="63500" marR="63500" marL="63500"/>
                </a:tc>
                <a:tc>
                  <a:txBody>
                    <a:bodyPr/>
                    <a:lstStyle/>
                    <a:p>
                      <a:pPr indent="0" lvl="0" marL="0" rtl="0" algn="ctr">
                        <a:spcBef>
                          <a:spcPts val="0"/>
                        </a:spcBef>
                        <a:spcAft>
                          <a:spcPts val="0"/>
                        </a:spcAft>
                        <a:buNone/>
                      </a:pPr>
                      <a:r>
                        <a:rPr lang="ca" sz="800"/>
                        <a:t>105</a:t>
                      </a:r>
                      <a:endParaRPr sz="800"/>
                    </a:p>
                  </a:txBody>
                  <a:tcPr marT="63500" marB="63500" marR="63500" marL="63500"/>
                </a:tc>
                <a:tc>
                  <a:txBody>
                    <a:bodyPr/>
                    <a:lstStyle/>
                    <a:p>
                      <a:pPr indent="0" lvl="0" marL="0" rtl="0" algn="ctr">
                        <a:spcBef>
                          <a:spcPts val="0"/>
                        </a:spcBef>
                        <a:spcAft>
                          <a:spcPts val="0"/>
                        </a:spcAft>
                        <a:buNone/>
                      </a:pPr>
                      <a:r>
                        <a:rPr lang="ca" sz="800"/>
                        <a:t>939</a:t>
                      </a:r>
                      <a:endParaRPr sz="800"/>
                    </a:p>
                  </a:txBody>
                  <a:tcPr marT="63500" marB="63500" marR="63500" marL="63500"/>
                </a:tc>
                <a:tc>
                  <a:txBody>
                    <a:bodyPr/>
                    <a:lstStyle/>
                    <a:p>
                      <a:pPr indent="0" lvl="0" marL="0" rtl="0" algn="ctr">
                        <a:spcBef>
                          <a:spcPts val="0"/>
                        </a:spcBef>
                        <a:spcAft>
                          <a:spcPts val="0"/>
                        </a:spcAft>
                        <a:buNone/>
                      </a:pPr>
                      <a:r>
                        <a:rPr lang="ca" sz="800"/>
                        <a:t>2.151</a:t>
                      </a:r>
                      <a:endParaRPr sz="800"/>
                    </a:p>
                  </a:txBody>
                  <a:tcPr marT="63500" marB="63500" marR="63500" marL="63500"/>
                </a:tc>
                <a:tc>
                  <a:txBody>
                    <a:bodyPr/>
                    <a:lstStyle/>
                    <a:p>
                      <a:pPr indent="0" lvl="0" marL="0" rtl="0" algn="ctr">
                        <a:spcBef>
                          <a:spcPts val="0"/>
                        </a:spcBef>
                        <a:spcAft>
                          <a:spcPts val="0"/>
                        </a:spcAft>
                        <a:buNone/>
                      </a:pPr>
                      <a:r>
                        <a:rPr lang="ca" sz="800"/>
                        <a:t>3.118</a:t>
                      </a:r>
                      <a:endParaRPr sz="800"/>
                    </a:p>
                  </a:txBody>
                  <a:tcPr marT="63500" marB="63500" marR="63500" marL="63500"/>
                </a:tc>
                <a:tc>
                  <a:txBody>
                    <a:bodyPr/>
                    <a:lstStyle/>
                    <a:p>
                      <a:pPr indent="0" lvl="0" marL="0" rtl="0" algn="ctr">
                        <a:spcBef>
                          <a:spcPts val="0"/>
                        </a:spcBef>
                        <a:spcAft>
                          <a:spcPts val="0"/>
                        </a:spcAft>
                        <a:buNone/>
                      </a:pPr>
                      <a:r>
                        <a:rPr lang="ca" sz="800"/>
                        <a:t>3.994</a:t>
                      </a:r>
                      <a:endParaRPr sz="800"/>
                    </a:p>
                  </a:txBody>
                  <a:tcPr marT="63500" marB="63500" marR="63500" marL="63500"/>
                </a:tc>
                <a:tc>
                  <a:txBody>
                    <a:bodyPr/>
                    <a:lstStyle/>
                    <a:p>
                      <a:pPr indent="0" lvl="0" marL="0" rtl="0" algn="ctr">
                        <a:spcBef>
                          <a:spcPts val="0"/>
                        </a:spcBef>
                        <a:spcAft>
                          <a:spcPts val="0"/>
                        </a:spcAft>
                        <a:buNone/>
                      </a:pPr>
                      <a:r>
                        <a:rPr lang="ca" sz="800"/>
                        <a:t>4.723</a:t>
                      </a:r>
                      <a:endParaRPr sz="800"/>
                    </a:p>
                  </a:txBody>
                  <a:tcPr marT="63500" marB="63500" marR="63500" marL="63500"/>
                </a:tc>
                <a:tc>
                  <a:txBody>
                    <a:bodyPr/>
                    <a:lstStyle/>
                    <a:p>
                      <a:pPr indent="0" lvl="0" marL="0" rtl="0" algn="ctr">
                        <a:spcBef>
                          <a:spcPts val="0"/>
                        </a:spcBef>
                        <a:spcAft>
                          <a:spcPts val="0"/>
                        </a:spcAft>
                        <a:buNone/>
                      </a:pPr>
                      <a:r>
                        <a:rPr lang="ca" sz="800"/>
                        <a:t>5.538</a:t>
                      </a:r>
                      <a:endParaRPr sz="800"/>
                    </a:p>
                  </a:txBody>
                  <a:tcPr marT="63500" marB="63500" marR="63500" marL="63500"/>
                </a:tc>
                <a:tc>
                  <a:txBody>
                    <a:bodyPr/>
                    <a:lstStyle/>
                    <a:p>
                      <a:pPr indent="0" lvl="0" marL="0" rtl="0" algn="ctr">
                        <a:spcBef>
                          <a:spcPts val="0"/>
                        </a:spcBef>
                        <a:spcAft>
                          <a:spcPts val="0"/>
                        </a:spcAft>
                        <a:buNone/>
                      </a:pPr>
                      <a:r>
                        <a:rPr lang="ca" sz="800"/>
                        <a:t>6.447</a:t>
                      </a:r>
                      <a:endParaRPr sz="800"/>
                    </a:p>
                  </a:txBody>
                  <a:tcPr marT="63500" marB="63500" marR="63500" marL="63500"/>
                </a:tc>
                <a:tc>
                  <a:txBody>
                    <a:bodyPr/>
                    <a:lstStyle/>
                    <a:p>
                      <a:pPr indent="0" lvl="0" marL="0" rtl="0" algn="ctr">
                        <a:spcBef>
                          <a:spcPts val="0"/>
                        </a:spcBef>
                        <a:spcAft>
                          <a:spcPts val="0"/>
                        </a:spcAft>
                        <a:buNone/>
                      </a:pPr>
                      <a:r>
                        <a:rPr lang="ca" sz="800"/>
                        <a:t>7.571</a:t>
                      </a:r>
                      <a:endParaRPr sz="800"/>
                    </a:p>
                  </a:txBody>
                  <a:tcPr marT="63500" marB="63500" marR="63500" marL="63500"/>
                </a:tc>
                <a:tc>
                  <a:txBody>
                    <a:bodyPr/>
                    <a:lstStyle/>
                    <a:p>
                      <a:pPr indent="0" lvl="0" marL="0" rtl="0" algn="ctr">
                        <a:spcBef>
                          <a:spcPts val="0"/>
                        </a:spcBef>
                        <a:spcAft>
                          <a:spcPts val="0"/>
                        </a:spcAft>
                        <a:buNone/>
                      </a:pPr>
                      <a:r>
                        <a:rPr lang="ca" sz="800"/>
                        <a:t>8.739</a:t>
                      </a:r>
                      <a:endParaRPr sz="800"/>
                    </a:p>
                  </a:txBody>
                  <a:tcPr marT="63500" marB="63500" marR="63500" marL="63500"/>
                </a:tc>
                <a:tc>
                  <a:txBody>
                    <a:bodyPr/>
                    <a:lstStyle/>
                    <a:p>
                      <a:pPr indent="0" lvl="0" marL="0" rtl="0" algn="ctr">
                        <a:spcBef>
                          <a:spcPts val="0"/>
                        </a:spcBef>
                        <a:spcAft>
                          <a:spcPts val="0"/>
                        </a:spcAft>
                        <a:buNone/>
                      </a:pPr>
                      <a:r>
                        <a:rPr lang="ca" sz="800"/>
                        <a:t>10.438</a:t>
                      </a:r>
                      <a:endParaRPr sz="800"/>
                    </a:p>
                  </a:txBody>
                  <a:tcPr marT="63500" marB="63500" marR="63500" marL="63500"/>
                </a:tc>
                <a:tc>
                  <a:txBody>
                    <a:bodyPr/>
                    <a:lstStyle/>
                    <a:p>
                      <a:pPr indent="0" lvl="0" marL="0" rtl="0" algn="ctr">
                        <a:spcBef>
                          <a:spcPts val="0"/>
                        </a:spcBef>
                        <a:spcAft>
                          <a:spcPts val="0"/>
                        </a:spcAft>
                        <a:buNone/>
                      </a:pPr>
                      <a:r>
                        <a:rPr lang="ca" sz="800"/>
                        <a:t>14.242</a:t>
                      </a:r>
                      <a:endParaRPr sz="800"/>
                    </a:p>
                  </a:txBody>
                  <a:tcPr marT="63500" marB="63500" marR="63500" marL="63500"/>
                </a:tc>
              </a:tr>
              <a:tr h="260425">
                <a:tc>
                  <a:txBody>
                    <a:bodyPr/>
                    <a:lstStyle/>
                    <a:p>
                      <a:pPr indent="0" lvl="0" marL="0" rtl="0" algn="ctr">
                        <a:spcBef>
                          <a:spcPts val="0"/>
                        </a:spcBef>
                        <a:spcAft>
                          <a:spcPts val="0"/>
                        </a:spcAft>
                        <a:buNone/>
                      </a:pPr>
                      <a:r>
                        <a:rPr b="1" lang="ca" sz="800">
                          <a:solidFill>
                            <a:srgbClr val="0000FF"/>
                          </a:solidFill>
                        </a:rPr>
                        <a:t>Directo (33.70%)</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22.918</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11</a:t>
                      </a:r>
                      <a:endParaRPr sz="800"/>
                    </a:p>
                  </a:txBody>
                  <a:tcPr marT="63500" marB="63500" marR="63500" marL="63500"/>
                </a:tc>
                <a:tc>
                  <a:txBody>
                    <a:bodyPr/>
                    <a:lstStyle/>
                    <a:p>
                      <a:pPr indent="0" lvl="0" marL="0" rtl="0" algn="ctr">
                        <a:spcBef>
                          <a:spcPts val="0"/>
                        </a:spcBef>
                        <a:spcAft>
                          <a:spcPts val="0"/>
                        </a:spcAft>
                        <a:buNone/>
                      </a:pPr>
                      <a:r>
                        <a:rPr lang="ca" sz="800"/>
                        <a:t>126</a:t>
                      </a:r>
                      <a:endParaRPr sz="800"/>
                    </a:p>
                  </a:txBody>
                  <a:tcPr marT="63500" marB="63500" marR="63500" marL="63500"/>
                </a:tc>
                <a:tc>
                  <a:txBody>
                    <a:bodyPr/>
                    <a:lstStyle/>
                    <a:p>
                      <a:pPr indent="0" lvl="0" marL="0" rtl="0" algn="ctr">
                        <a:spcBef>
                          <a:spcPts val="0"/>
                        </a:spcBef>
                        <a:spcAft>
                          <a:spcPts val="0"/>
                        </a:spcAft>
                        <a:buNone/>
                      </a:pPr>
                      <a:r>
                        <a:rPr lang="ca" sz="800"/>
                        <a:t>343</a:t>
                      </a:r>
                      <a:endParaRPr sz="800"/>
                    </a:p>
                  </a:txBody>
                  <a:tcPr marT="63500" marB="63500" marR="63500" marL="63500"/>
                </a:tc>
                <a:tc>
                  <a:txBody>
                    <a:bodyPr/>
                    <a:lstStyle/>
                    <a:p>
                      <a:pPr indent="0" lvl="0" marL="0" rtl="0" algn="ctr">
                        <a:spcBef>
                          <a:spcPts val="0"/>
                        </a:spcBef>
                        <a:spcAft>
                          <a:spcPts val="0"/>
                        </a:spcAft>
                        <a:buNone/>
                      </a:pPr>
                      <a:r>
                        <a:rPr lang="ca" sz="800"/>
                        <a:t>520</a:t>
                      </a:r>
                      <a:endParaRPr sz="800"/>
                    </a:p>
                  </a:txBody>
                  <a:tcPr marT="63500" marB="63500" marR="63500" marL="63500"/>
                </a:tc>
                <a:tc>
                  <a:txBody>
                    <a:bodyPr/>
                    <a:lstStyle/>
                    <a:p>
                      <a:pPr indent="0" lvl="0" marL="0" rtl="0" algn="ctr">
                        <a:spcBef>
                          <a:spcPts val="0"/>
                        </a:spcBef>
                        <a:spcAft>
                          <a:spcPts val="0"/>
                        </a:spcAft>
                        <a:buNone/>
                      </a:pPr>
                      <a:r>
                        <a:rPr lang="ca" sz="800"/>
                        <a:t>775</a:t>
                      </a:r>
                      <a:endParaRPr sz="800"/>
                    </a:p>
                  </a:txBody>
                  <a:tcPr marT="63500" marB="63500" marR="63500" marL="63500"/>
                </a:tc>
                <a:tc>
                  <a:txBody>
                    <a:bodyPr/>
                    <a:lstStyle/>
                    <a:p>
                      <a:pPr indent="0" lvl="0" marL="0" rtl="0" algn="ctr">
                        <a:spcBef>
                          <a:spcPts val="0"/>
                        </a:spcBef>
                        <a:spcAft>
                          <a:spcPts val="0"/>
                        </a:spcAft>
                        <a:buNone/>
                      </a:pPr>
                      <a:r>
                        <a:rPr lang="ca" sz="800"/>
                        <a:t>986</a:t>
                      </a:r>
                      <a:endParaRPr sz="800"/>
                    </a:p>
                  </a:txBody>
                  <a:tcPr marT="63500" marB="63500" marR="63500" marL="63500"/>
                </a:tc>
                <a:tc>
                  <a:txBody>
                    <a:bodyPr/>
                    <a:lstStyle/>
                    <a:p>
                      <a:pPr indent="0" lvl="0" marL="0" rtl="0" algn="ctr">
                        <a:spcBef>
                          <a:spcPts val="0"/>
                        </a:spcBef>
                        <a:spcAft>
                          <a:spcPts val="0"/>
                        </a:spcAft>
                        <a:buNone/>
                      </a:pPr>
                      <a:r>
                        <a:rPr lang="ca" sz="800"/>
                        <a:t>1.418</a:t>
                      </a:r>
                      <a:endParaRPr sz="800"/>
                    </a:p>
                  </a:txBody>
                  <a:tcPr marT="63500" marB="63500" marR="63500" marL="63500"/>
                </a:tc>
                <a:tc>
                  <a:txBody>
                    <a:bodyPr/>
                    <a:lstStyle/>
                    <a:p>
                      <a:pPr indent="0" lvl="0" marL="0" rtl="0" algn="ctr">
                        <a:spcBef>
                          <a:spcPts val="0"/>
                        </a:spcBef>
                        <a:spcAft>
                          <a:spcPts val="0"/>
                        </a:spcAft>
                        <a:buNone/>
                      </a:pPr>
                      <a:r>
                        <a:rPr lang="ca" sz="800"/>
                        <a:t>1.924</a:t>
                      </a:r>
                      <a:endParaRPr sz="800"/>
                    </a:p>
                  </a:txBody>
                  <a:tcPr marT="63500" marB="63500" marR="63500" marL="63500"/>
                </a:tc>
                <a:tc>
                  <a:txBody>
                    <a:bodyPr/>
                    <a:lstStyle/>
                    <a:p>
                      <a:pPr indent="0" lvl="0" marL="0" rtl="0" algn="ctr">
                        <a:spcBef>
                          <a:spcPts val="0"/>
                        </a:spcBef>
                        <a:spcAft>
                          <a:spcPts val="0"/>
                        </a:spcAft>
                        <a:buNone/>
                      </a:pPr>
                      <a:r>
                        <a:rPr lang="ca" sz="800"/>
                        <a:t>2.564</a:t>
                      </a:r>
                      <a:endParaRPr sz="800"/>
                    </a:p>
                  </a:txBody>
                  <a:tcPr marT="63500" marB="63500" marR="63500" marL="63500"/>
                </a:tc>
                <a:tc>
                  <a:txBody>
                    <a:bodyPr/>
                    <a:lstStyle/>
                    <a:p>
                      <a:pPr indent="0" lvl="0" marL="0" rtl="0" algn="ctr">
                        <a:spcBef>
                          <a:spcPts val="0"/>
                        </a:spcBef>
                        <a:spcAft>
                          <a:spcPts val="0"/>
                        </a:spcAft>
                        <a:buNone/>
                      </a:pPr>
                      <a:r>
                        <a:rPr lang="ca" sz="800"/>
                        <a:t>3.194</a:t>
                      </a:r>
                      <a:endParaRPr sz="800"/>
                    </a:p>
                  </a:txBody>
                  <a:tcPr marT="63500" marB="63500" marR="63500" marL="63500"/>
                </a:tc>
                <a:tc>
                  <a:txBody>
                    <a:bodyPr/>
                    <a:lstStyle/>
                    <a:p>
                      <a:pPr indent="0" lvl="0" marL="0" rtl="0" algn="ctr">
                        <a:spcBef>
                          <a:spcPts val="0"/>
                        </a:spcBef>
                        <a:spcAft>
                          <a:spcPts val="0"/>
                        </a:spcAft>
                        <a:buNone/>
                      </a:pPr>
                      <a:r>
                        <a:rPr lang="ca" sz="800"/>
                        <a:t>4.170</a:t>
                      </a:r>
                      <a:endParaRPr sz="800"/>
                    </a:p>
                  </a:txBody>
                  <a:tcPr marT="63500" marB="63500" marR="63500" marL="63500"/>
                </a:tc>
                <a:tc>
                  <a:txBody>
                    <a:bodyPr/>
                    <a:lstStyle/>
                    <a:p>
                      <a:pPr indent="0" lvl="0" marL="0" rtl="0" algn="ctr">
                        <a:spcBef>
                          <a:spcPts val="0"/>
                        </a:spcBef>
                        <a:spcAft>
                          <a:spcPts val="0"/>
                        </a:spcAft>
                        <a:buNone/>
                      </a:pPr>
                      <a:r>
                        <a:rPr lang="ca" sz="800"/>
                        <a:t>6.887</a:t>
                      </a:r>
                      <a:endParaRPr sz="800"/>
                    </a:p>
                  </a:txBody>
                  <a:tcPr marT="63500" marB="63500" marR="63500" marL="63500"/>
                </a:tc>
              </a:tr>
              <a:tr h="260425">
                <a:tc>
                  <a:txBody>
                    <a:bodyPr/>
                    <a:lstStyle/>
                    <a:p>
                      <a:pPr indent="0" lvl="0" marL="0" rtl="0" algn="ctr">
                        <a:spcBef>
                          <a:spcPts val="0"/>
                        </a:spcBef>
                        <a:spcAft>
                          <a:spcPts val="0"/>
                        </a:spcAft>
                        <a:buNone/>
                      </a:pPr>
                      <a:r>
                        <a:rPr b="1" lang="ca" sz="800">
                          <a:solidFill>
                            <a:srgbClr val="0000FF"/>
                          </a:solidFill>
                        </a:rPr>
                        <a:t>EMAIL (25.79%)</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17.535</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46</a:t>
                      </a:r>
                      <a:endParaRPr sz="800"/>
                    </a:p>
                  </a:txBody>
                  <a:tcPr marT="63500" marB="63500" marR="63500" marL="63500"/>
                </a:tc>
                <a:tc>
                  <a:txBody>
                    <a:bodyPr/>
                    <a:lstStyle/>
                    <a:p>
                      <a:pPr indent="0" lvl="0" marL="0" rtl="0" algn="ctr">
                        <a:spcBef>
                          <a:spcPts val="0"/>
                        </a:spcBef>
                        <a:spcAft>
                          <a:spcPts val="0"/>
                        </a:spcAft>
                        <a:buNone/>
                      </a:pPr>
                      <a:r>
                        <a:rPr lang="ca" sz="800"/>
                        <a:t>381</a:t>
                      </a:r>
                      <a:endParaRPr sz="800"/>
                    </a:p>
                  </a:txBody>
                  <a:tcPr marT="63500" marB="63500" marR="63500" marL="63500"/>
                </a:tc>
                <a:tc>
                  <a:txBody>
                    <a:bodyPr/>
                    <a:lstStyle/>
                    <a:p>
                      <a:pPr indent="0" lvl="0" marL="0" rtl="0" algn="ctr">
                        <a:spcBef>
                          <a:spcPts val="0"/>
                        </a:spcBef>
                        <a:spcAft>
                          <a:spcPts val="0"/>
                        </a:spcAft>
                        <a:buNone/>
                      </a:pPr>
                      <a:r>
                        <a:rPr lang="ca" sz="800"/>
                        <a:t>800</a:t>
                      </a:r>
                      <a:endParaRPr sz="800"/>
                    </a:p>
                  </a:txBody>
                  <a:tcPr marT="63500" marB="63500" marR="63500" marL="63500"/>
                </a:tc>
                <a:tc>
                  <a:txBody>
                    <a:bodyPr/>
                    <a:lstStyle/>
                    <a:p>
                      <a:pPr indent="0" lvl="0" marL="0" rtl="0" algn="ctr">
                        <a:spcBef>
                          <a:spcPts val="0"/>
                        </a:spcBef>
                        <a:spcAft>
                          <a:spcPts val="0"/>
                        </a:spcAft>
                        <a:buNone/>
                      </a:pPr>
                      <a:r>
                        <a:rPr lang="ca" sz="800"/>
                        <a:t>1.110</a:t>
                      </a:r>
                      <a:endParaRPr sz="800"/>
                    </a:p>
                  </a:txBody>
                  <a:tcPr marT="63500" marB="63500" marR="63500" marL="63500"/>
                </a:tc>
                <a:tc>
                  <a:txBody>
                    <a:bodyPr/>
                    <a:lstStyle/>
                    <a:p>
                      <a:pPr indent="0" lvl="0" marL="0" rtl="0" algn="ctr">
                        <a:spcBef>
                          <a:spcPts val="0"/>
                        </a:spcBef>
                        <a:spcAft>
                          <a:spcPts val="0"/>
                        </a:spcAft>
                        <a:buNone/>
                      </a:pPr>
                      <a:r>
                        <a:rPr lang="ca" sz="800"/>
                        <a:t>1.347</a:t>
                      </a:r>
                      <a:endParaRPr sz="800"/>
                    </a:p>
                  </a:txBody>
                  <a:tcPr marT="63500" marB="63500" marR="63500" marL="63500"/>
                </a:tc>
                <a:tc>
                  <a:txBody>
                    <a:bodyPr/>
                    <a:lstStyle/>
                    <a:p>
                      <a:pPr indent="0" lvl="0" marL="0" rtl="0" algn="ctr">
                        <a:spcBef>
                          <a:spcPts val="0"/>
                        </a:spcBef>
                        <a:spcAft>
                          <a:spcPts val="0"/>
                        </a:spcAft>
                        <a:buNone/>
                      </a:pPr>
                      <a:r>
                        <a:rPr lang="ca" sz="800"/>
                        <a:t>1.529</a:t>
                      </a:r>
                      <a:endParaRPr sz="800"/>
                    </a:p>
                  </a:txBody>
                  <a:tcPr marT="63500" marB="63500" marR="63500" marL="63500"/>
                </a:tc>
                <a:tc>
                  <a:txBody>
                    <a:bodyPr/>
                    <a:lstStyle/>
                    <a:p>
                      <a:pPr indent="0" lvl="0" marL="0" rtl="0" algn="ctr">
                        <a:spcBef>
                          <a:spcPts val="0"/>
                        </a:spcBef>
                        <a:spcAft>
                          <a:spcPts val="0"/>
                        </a:spcAft>
                        <a:buNone/>
                      </a:pPr>
                      <a:r>
                        <a:rPr lang="ca" sz="800"/>
                        <a:t>1.672</a:t>
                      </a:r>
                      <a:endParaRPr sz="800"/>
                    </a:p>
                  </a:txBody>
                  <a:tcPr marT="63500" marB="63500" marR="63500" marL="63500"/>
                </a:tc>
                <a:tc>
                  <a:txBody>
                    <a:bodyPr/>
                    <a:lstStyle/>
                    <a:p>
                      <a:pPr indent="0" lvl="0" marL="0" rtl="0" algn="ctr">
                        <a:spcBef>
                          <a:spcPts val="0"/>
                        </a:spcBef>
                        <a:spcAft>
                          <a:spcPts val="0"/>
                        </a:spcAft>
                        <a:buNone/>
                      </a:pPr>
                      <a:r>
                        <a:rPr lang="ca" sz="800"/>
                        <a:t>1.787</a:t>
                      </a:r>
                      <a:endParaRPr sz="800"/>
                    </a:p>
                  </a:txBody>
                  <a:tcPr marT="63500" marB="63500" marR="63500" marL="63500"/>
                </a:tc>
                <a:tc>
                  <a:txBody>
                    <a:bodyPr/>
                    <a:lstStyle/>
                    <a:p>
                      <a:pPr indent="0" lvl="0" marL="0" rtl="0" algn="ctr">
                        <a:spcBef>
                          <a:spcPts val="0"/>
                        </a:spcBef>
                        <a:spcAft>
                          <a:spcPts val="0"/>
                        </a:spcAft>
                        <a:buNone/>
                      </a:pPr>
                      <a:r>
                        <a:rPr lang="ca" sz="800"/>
                        <a:t>1.935</a:t>
                      </a:r>
                      <a:endParaRPr sz="800"/>
                    </a:p>
                  </a:txBody>
                  <a:tcPr marT="63500" marB="63500" marR="63500" marL="63500"/>
                </a:tc>
                <a:tc>
                  <a:txBody>
                    <a:bodyPr/>
                    <a:lstStyle/>
                    <a:p>
                      <a:pPr indent="0" lvl="0" marL="0" rtl="0" algn="ctr">
                        <a:spcBef>
                          <a:spcPts val="0"/>
                        </a:spcBef>
                        <a:spcAft>
                          <a:spcPts val="0"/>
                        </a:spcAft>
                        <a:buNone/>
                      </a:pPr>
                      <a:r>
                        <a:rPr lang="ca" sz="800"/>
                        <a:t>2.089</a:t>
                      </a:r>
                      <a:endParaRPr sz="800"/>
                    </a:p>
                  </a:txBody>
                  <a:tcPr marT="63500" marB="63500" marR="63500" marL="63500"/>
                </a:tc>
                <a:tc>
                  <a:txBody>
                    <a:bodyPr/>
                    <a:lstStyle/>
                    <a:p>
                      <a:pPr indent="0" lvl="0" marL="0" rtl="0" algn="ctr">
                        <a:spcBef>
                          <a:spcPts val="0"/>
                        </a:spcBef>
                        <a:spcAft>
                          <a:spcPts val="0"/>
                        </a:spcAft>
                        <a:buNone/>
                      </a:pPr>
                      <a:r>
                        <a:rPr lang="ca" sz="800"/>
                        <a:t>2.284</a:t>
                      </a:r>
                      <a:endParaRPr sz="800"/>
                    </a:p>
                  </a:txBody>
                  <a:tcPr marT="63500" marB="63500" marR="63500" marL="63500"/>
                </a:tc>
                <a:tc>
                  <a:txBody>
                    <a:bodyPr/>
                    <a:lstStyle/>
                    <a:p>
                      <a:pPr indent="0" lvl="0" marL="0" rtl="0" algn="ctr">
                        <a:spcBef>
                          <a:spcPts val="0"/>
                        </a:spcBef>
                        <a:spcAft>
                          <a:spcPts val="0"/>
                        </a:spcAft>
                        <a:buNone/>
                      </a:pPr>
                      <a:r>
                        <a:rPr lang="ca" sz="800"/>
                        <a:t>2.555</a:t>
                      </a:r>
                      <a:endParaRPr sz="800"/>
                    </a:p>
                  </a:txBody>
                  <a:tcPr marT="63500" marB="63500" marR="63500" marL="63500"/>
                </a:tc>
              </a:tr>
              <a:tr h="389000">
                <a:tc>
                  <a:txBody>
                    <a:bodyPr/>
                    <a:lstStyle/>
                    <a:p>
                      <a:pPr indent="0" lvl="0" marL="0" rtl="0" algn="r">
                        <a:spcBef>
                          <a:spcPts val="0"/>
                        </a:spcBef>
                        <a:spcAft>
                          <a:spcPts val="0"/>
                        </a:spcAft>
                        <a:buNone/>
                      </a:pPr>
                      <a:r>
                        <a:rPr lang="ca" sz="800">
                          <a:solidFill>
                            <a:srgbClr val="0000FF"/>
                          </a:solidFill>
                        </a:rPr>
                        <a:t>Recuperación del carrito</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4.124</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9</a:t>
                      </a:r>
                      <a:endParaRPr sz="800"/>
                    </a:p>
                  </a:txBody>
                  <a:tcPr marT="63500" marB="63500" marR="63500" marL="63500"/>
                </a:tc>
                <a:tc>
                  <a:txBody>
                    <a:bodyPr/>
                    <a:lstStyle/>
                    <a:p>
                      <a:pPr indent="0" lvl="0" marL="0" rtl="0" algn="ctr">
                        <a:spcBef>
                          <a:spcPts val="0"/>
                        </a:spcBef>
                        <a:spcAft>
                          <a:spcPts val="0"/>
                        </a:spcAft>
                        <a:buNone/>
                      </a:pPr>
                      <a:r>
                        <a:rPr lang="ca" sz="800"/>
                        <a:t>76</a:t>
                      </a:r>
                      <a:endParaRPr sz="800"/>
                    </a:p>
                  </a:txBody>
                  <a:tcPr marT="63500" marB="63500" marR="63500" marL="63500"/>
                </a:tc>
                <a:tc>
                  <a:txBody>
                    <a:bodyPr/>
                    <a:lstStyle/>
                    <a:p>
                      <a:pPr indent="0" lvl="0" marL="0" rtl="0" algn="ctr">
                        <a:spcBef>
                          <a:spcPts val="0"/>
                        </a:spcBef>
                        <a:spcAft>
                          <a:spcPts val="0"/>
                        </a:spcAft>
                        <a:buNone/>
                      </a:pPr>
                      <a:r>
                        <a:rPr lang="ca" sz="800"/>
                        <a:t>160</a:t>
                      </a:r>
                      <a:endParaRPr sz="800"/>
                    </a:p>
                  </a:txBody>
                  <a:tcPr marT="63500" marB="63500" marR="63500" marL="63500"/>
                </a:tc>
                <a:tc>
                  <a:txBody>
                    <a:bodyPr/>
                    <a:lstStyle/>
                    <a:p>
                      <a:pPr indent="0" lvl="0" marL="0" rtl="0" algn="ctr">
                        <a:spcBef>
                          <a:spcPts val="0"/>
                        </a:spcBef>
                        <a:spcAft>
                          <a:spcPts val="0"/>
                        </a:spcAft>
                        <a:buNone/>
                      </a:pPr>
                      <a:r>
                        <a:rPr lang="ca" sz="800"/>
                        <a:t>222</a:t>
                      </a:r>
                      <a:endParaRPr sz="800"/>
                    </a:p>
                  </a:txBody>
                  <a:tcPr marT="63500" marB="63500" marR="63500" marL="63500"/>
                </a:tc>
                <a:tc>
                  <a:txBody>
                    <a:bodyPr/>
                    <a:lstStyle/>
                    <a:p>
                      <a:pPr indent="0" lvl="0" marL="0" rtl="0" algn="ctr">
                        <a:spcBef>
                          <a:spcPts val="0"/>
                        </a:spcBef>
                        <a:spcAft>
                          <a:spcPts val="0"/>
                        </a:spcAft>
                        <a:buNone/>
                      </a:pPr>
                      <a:r>
                        <a:rPr lang="ca" sz="800"/>
                        <a:t>269</a:t>
                      </a:r>
                      <a:endParaRPr sz="800"/>
                    </a:p>
                  </a:txBody>
                  <a:tcPr marT="63500" marB="63500" marR="63500" marL="63500"/>
                </a:tc>
                <a:tc>
                  <a:txBody>
                    <a:bodyPr/>
                    <a:lstStyle/>
                    <a:p>
                      <a:pPr indent="0" lvl="0" marL="0" rtl="0" algn="ctr">
                        <a:spcBef>
                          <a:spcPts val="0"/>
                        </a:spcBef>
                        <a:spcAft>
                          <a:spcPts val="0"/>
                        </a:spcAft>
                        <a:buNone/>
                      </a:pPr>
                      <a:r>
                        <a:rPr lang="ca" sz="800"/>
                        <a:t>306</a:t>
                      </a:r>
                      <a:endParaRPr sz="800"/>
                    </a:p>
                  </a:txBody>
                  <a:tcPr marT="63500" marB="63500" marR="63500" marL="63500"/>
                </a:tc>
                <a:tc>
                  <a:txBody>
                    <a:bodyPr/>
                    <a:lstStyle/>
                    <a:p>
                      <a:pPr indent="0" lvl="0" marL="0" rtl="0" algn="ctr">
                        <a:spcBef>
                          <a:spcPts val="0"/>
                        </a:spcBef>
                        <a:spcAft>
                          <a:spcPts val="0"/>
                        </a:spcAft>
                        <a:buNone/>
                      </a:pPr>
                      <a:r>
                        <a:rPr lang="ca" sz="800"/>
                        <a:t>418</a:t>
                      </a:r>
                      <a:endParaRPr sz="800"/>
                    </a:p>
                  </a:txBody>
                  <a:tcPr marT="63500" marB="63500" marR="63500" marL="63500"/>
                </a:tc>
                <a:tc>
                  <a:txBody>
                    <a:bodyPr/>
                    <a:lstStyle/>
                    <a:p>
                      <a:pPr indent="0" lvl="0" marL="0" rtl="0" algn="ctr">
                        <a:spcBef>
                          <a:spcPts val="0"/>
                        </a:spcBef>
                        <a:spcAft>
                          <a:spcPts val="0"/>
                        </a:spcAft>
                        <a:buNone/>
                      </a:pPr>
                      <a:r>
                        <a:rPr lang="ca" sz="800"/>
                        <a:t>447</a:t>
                      </a:r>
                      <a:endParaRPr sz="800"/>
                    </a:p>
                  </a:txBody>
                  <a:tcPr marT="63500" marB="63500" marR="63500" marL="63500"/>
                </a:tc>
                <a:tc>
                  <a:txBody>
                    <a:bodyPr/>
                    <a:lstStyle/>
                    <a:p>
                      <a:pPr indent="0" lvl="0" marL="0" rtl="0" algn="ctr">
                        <a:spcBef>
                          <a:spcPts val="0"/>
                        </a:spcBef>
                        <a:spcAft>
                          <a:spcPts val="0"/>
                        </a:spcAft>
                        <a:buNone/>
                      </a:pPr>
                      <a:r>
                        <a:rPr lang="ca" sz="800"/>
                        <a:t>484</a:t>
                      </a:r>
                      <a:endParaRPr sz="800"/>
                    </a:p>
                  </a:txBody>
                  <a:tcPr marT="63500" marB="63500" marR="63500" marL="63500"/>
                </a:tc>
                <a:tc>
                  <a:txBody>
                    <a:bodyPr/>
                    <a:lstStyle/>
                    <a:p>
                      <a:pPr indent="0" lvl="0" marL="0" rtl="0" algn="ctr">
                        <a:spcBef>
                          <a:spcPts val="0"/>
                        </a:spcBef>
                        <a:spcAft>
                          <a:spcPts val="0"/>
                        </a:spcAft>
                        <a:buNone/>
                      </a:pPr>
                      <a:r>
                        <a:rPr lang="ca" sz="800"/>
                        <a:t>523</a:t>
                      </a:r>
                      <a:endParaRPr sz="800"/>
                    </a:p>
                  </a:txBody>
                  <a:tcPr marT="63500" marB="63500" marR="63500" marL="63500"/>
                </a:tc>
                <a:tc>
                  <a:txBody>
                    <a:bodyPr/>
                    <a:lstStyle/>
                    <a:p>
                      <a:pPr indent="0" lvl="0" marL="0" rtl="0" algn="ctr">
                        <a:spcBef>
                          <a:spcPts val="0"/>
                        </a:spcBef>
                        <a:spcAft>
                          <a:spcPts val="0"/>
                        </a:spcAft>
                        <a:buNone/>
                      </a:pPr>
                      <a:r>
                        <a:rPr lang="ca" sz="800"/>
                        <a:t>571</a:t>
                      </a:r>
                      <a:endParaRPr sz="800"/>
                    </a:p>
                  </a:txBody>
                  <a:tcPr marT="63500" marB="63500" marR="63500" marL="63500"/>
                </a:tc>
                <a:tc>
                  <a:txBody>
                    <a:bodyPr/>
                    <a:lstStyle/>
                    <a:p>
                      <a:pPr indent="0" lvl="0" marL="0" rtl="0" algn="ctr">
                        <a:spcBef>
                          <a:spcPts val="0"/>
                        </a:spcBef>
                        <a:spcAft>
                          <a:spcPts val="0"/>
                        </a:spcAft>
                        <a:buNone/>
                      </a:pPr>
                      <a:r>
                        <a:rPr lang="ca" sz="800"/>
                        <a:t>639</a:t>
                      </a:r>
                      <a:endParaRPr sz="800"/>
                    </a:p>
                  </a:txBody>
                  <a:tcPr marT="63500" marB="63500" marR="63500" marL="63500"/>
                </a:tc>
              </a:tr>
              <a:tr h="365825">
                <a:tc>
                  <a:txBody>
                    <a:bodyPr/>
                    <a:lstStyle/>
                    <a:p>
                      <a:pPr indent="0" lvl="0" marL="0" rtl="0" algn="r">
                        <a:spcBef>
                          <a:spcPts val="0"/>
                        </a:spcBef>
                        <a:spcAft>
                          <a:spcPts val="0"/>
                        </a:spcAft>
                        <a:buNone/>
                      </a:pPr>
                      <a:r>
                        <a:rPr lang="ca" sz="800">
                          <a:solidFill>
                            <a:srgbClr val="0000FF"/>
                          </a:solidFill>
                        </a:rPr>
                        <a:t>Cumpleaños Mascota</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1.159</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5</a:t>
                      </a:r>
                      <a:endParaRPr sz="800"/>
                    </a:p>
                  </a:txBody>
                  <a:tcPr marT="63500" marB="63500" marR="63500" marL="63500"/>
                </a:tc>
                <a:tc>
                  <a:txBody>
                    <a:bodyPr/>
                    <a:lstStyle/>
                    <a:p>
                      <a:pPr indent="0" lvl="0" marL="0" rtl="0" algn="ctr">
                        <a:spcBef>
                          <a:spcPts val="0"/>
                        </a:spcBef>
                        <a:spcAft>
                          <a:spcPts val="0"/>
                        </a:spcAft>
                        <a:buNone/>
                      </a:pPr>
                      <a:r>
                        <a:rPr lang="ca" sz="800"/>
                        <a:t>38</a:t>
                      </a:r>
                      <a:endParaRPr sz="800"/>
                    </a:p>
                  </a:txBody>
                  <a:tcPr marT="63500" marB="63500" marR="63500" marL="63500"/>
                </a:tc>
                <a:tc>
                  <a:txBody>
                    <a:bodyPr/>
                    <a:lstStyle/>
                    <a:p>
                      <a:pPr indent="0" lvl="0" marL="0" rtl="0" algn="ctr">
                        <a:spcBef>
                          <a:spcPts val="0"/>
                        </a:spcBef>
                        <a:spcAft>
                          <a:spcPts val="0"/>
                        </a:spcAft>
                        <a:buNone/>
                      </a:pPr>
                      <a:r>
                        <a:rPr lang="ca" sz="800"/>
                        <a:t>80</a:t>
                      </a:r>
                      <a:endParaRPr sz="800"/>
                    </a:p>
                  </a:txBody>
                  <a:tcPr marT="63500" marB="63500" marR="63500" marL="63500"/>
                </a:tc>
                <a:tc>
                  <a:txBody>
                    <a:bodyPr/>
                    <a:lstStyle/>
                    <a:p>
                      <a:pPr indent="0" lvl="0" marL="0" rtl="0" algn="ctr">
                        <a:spcBef>
                          <a:spcPts val="0"/>
                        </a:spcBef>
                        <a:spcAft>
                          <a:spcPts val="0"/>
                        </a:spcAft>
                        <a:buNone/>
                      </a:pPr>
                      <a:r>
                        <a:rPr lang="ca" sz="800"/>
                        <a:t>111</a:t>
                      </a:r>
                      <a:endParaRPr sz="800"/>
                    </a:p>
                  </a:txBody>
                  <a:tcPr marT="63500" marB="63500" marR="63500" marL="63500"/>
                </a:tc>
                <a:tc>
                  <a:txBody>
                    <a:bodyPr/>
                    <a:lstStyle/>
                    <a:p>
                      <a:pPr indent="0" lvl="0" marL="0" rtl="0" algn="ctr">
                        <a:spcBef>
                          <a:spcPts val="0"/>
                        </a:spcBef>
                        <a:spcAft>
                          <a:spcPts val="0"/>
                        </a:spcAft>
                        <a:buNone/>
                      </a:pPr>
                      <a:r>
                        <a:rPr lang="ca" sz="800"/>
                        <a:t>135</a:t>
                      </a:r>
                      <a:endParaRPr sz="800"/>
                    </a:p>
                  </a:txBody>
                  <a:tcPr marT="63500" marB="63500" marR="63500" marL="63500"/>
                </a:tc>
                <a:tc>
                  <a:txBody>
                    <a:bodyPr/>
                    <a:lstStyle/>
                    <a:p>
                      <a:pPr indent="0" lvl="0" marL="0" rtl="0" algn="ctr">
                        <a:spcBef>
                          <a:spcPts val="0"/>
                        </a:spcBef>
                        <a:spcAft>
                          <a:spcPts val="0"/>
                        </a:spcAft>
                        <a:buNone/>
                      </a:pPr>
                      <a:r>
                        <a:rPr lang="ca" sz="800"/>
                        <a:t>153</a:t>
                      </a:r>
                      <a:endParaRPr sz="800"/>
                    </a:p>
                  </a:txBody>
                  <a:tcPr marT="63500" marB="63500" marR="63500" marL="63500"/>
                </a:tc>
                <a:tc>
                  <a:txBody>
                    <a:bodyPr/>
                    <a:lstStyle/>
                    <a:p>
                      <a:pPr indent="0" lvl="0" marL="0" rtl="0" algn="ctr">
                        <a:spcBef>
                          <a:spcPts val="0"/>
                        </a:spcBef>
                        <a:spcAft>
                          <a:spcPts val="0"/>
                        </a:spcAft>
                        <a:buNone/>
                      </a:pPr>
                      <a:r>
                        <a:rPr lang="ca" sz="800"/>
                        <a:t>83</a:t>
                      </a:r>
                      <a:endParaRPr sz="800"/>
                    </a:p>
                  </a:txBody>
                  <a:tcPr marT="63500" marB="63500" marR="63500" marL="63500"/>
                </a:tc>
                <a:tc>
                  <a:txBody>
                    <a:bodyPr/>
                    <a:lstStyle/>
                    <a:p>
                      <a:pPr indent="0" lvl="0" marL="0" rtl="0" algn="ctr">
                        <a:spcBef>
                          <a:spcPts val="0"/>
                        </a:spcBef>
                        <a:spcAft>
                          <a:spcPts val="0"/>
                        </a:spcAft>
                        <a:buNone/>
                      </a:pPr>
                      <a:r>
                        <a:rPr lang="ca" sz="800"/>
                        <a:t>89</a:t>
                      </a:r>
                      <a:endParaRPr sz="800"/>
                    </a:p>
                  </a:txBody>
                  <a:tcPr marT="63500" marB="63500" marR="63500" marL="63500"/>
                </a:tc>
                <a:tc>
                  <a:txBody>
                    <a:bodyPr/>
                    <a:lstStyle/>
                    <a:p>
                      <a:pPr indent="0" lvl="0" marL="0" rtl="0" algn="ctr">
                        <a:spcBef>
                          <a:spcPts val="0"/>
                        </a:spcBef>
                        <a:spcAft>
                          <a:spcPts val="0"/>
                        </a:spcAft>
                        <a:buNone/>
                      </a:pPr>
                      <a:r>
                        <a:rPr lang="ca" sz="800"/>
                        <a:t>97</a:t>
                      </a:r>
                      <a:endParaRPr sz="800"/>
                    </a:p>
                  </a:txBody>
                  <a:tcPr marT="63500" marB="63500" marR="63500" marL="63500"/>
                </a:tc>
                <a:tc>
                  <a:txBody>
                    <a:bodyPr/>
                    <a:lstStyle/>
                    <a:p>
                      <a:pPr indent="0" lvl="0" marL="0" rtl="0" algn="ctr">
                        <a:spcBef>
                          <a:spcPts val="0"/>
                        </a:spcBef>
                        <a:spcAft>
                          <a:spcPts val="0"/>
                        </a:spcAft>
                        <a:buNone/>
                      </a:pPr>
                      <a:r>
                        <a:rPr lang="ca" sz="800"/>
                        <a:t>126</a:t>
                      </a:r>
                      <a:endParaRPr sz="800"/>
                    </a:p>
                  </a:txBody>
                  <a:tcPr marT="63500" marB="63500" marR="63500" marL="63500"/>
                </a:tc>
                <a:tc>
                  <a:txBody>
                    <a:bodyPr/>
                    <a:lstStyle/>
                    <a:p>
                      <a:pPr indent="0" lvl="0" marL="0" rtl="0" algn="ctr">
                        <a:spcBef>
                          <a:spcPts val="0"/>
                        </a:spcBef>
                        <a:spcAft>
                          <a:spcPts val="0"/>
                        </a:spcAft>
                        <a:buNone/>
                      </a:pPr>
                      <a:r>
                        <a:rPr lang="ca" sz="800"/>
                        <a:t>114</a:t>
                      </a:r>
                      <a:endParaRPr sz="800"/>
                    </a:p>
                  </a:txBody>
                  <a:tcPr marT="63500" marB="63500" marR="63500" marL="63500"/>
                </a:tc>
                <a:tc>
                  <a:txBody>
                    <a:bodyPr/>
                    <a:lstStyle/>
                    <a:p>
                      <a:pPr indent="0" lvl="0" marL="0" rtl="0" algn="ctr">
                        <a:spcBef>
                          <a:spcPts val="0"/>
                        </a:spcBef>
                        <a:spcAft>
                          <a:spcPts val="0"/>
                        </a:spcAft>
                        <a:buNone/>
                      </a:pPr>
                      <a:r>
                        <a:rPr lang="ca" sz="800"/>
                        <a:t>128</a:t>
                      </a:r>
                      <a:endParaRPr sz="800"/>
                    </a:p>
                  </a:txBody>
                  <a:tcPr marT="63500" marB="63500" marR="63500" marL="63500"/>
                </a:tc>
              </a:tr>
              <a:tr h="260425">
                <a:tc>
                  <a:txBody>
                    <a:bodyPr/>
                    <a:lstStyle/>
                    <a:p>
                      <a:pPr indent="0" lvl="0" marL="0" rtl="0" algn="r">
                        <a:spcBef>
                          <a:spcPts val="0"/>
                        </a:spcBef>
                        <a:spcAft>
                          <a:spcPts val="0"/>
                        </a:spcAft>
                        <a:buNone/>
                      </a:pPr>
                      <a:r>
                        <a:rPr lang="ca" sz="800">
                          <a:solidFill>
                            <a:srgbClr val="0000FF"/>
                          </a:solidFill>
                        </a:rPr>
                        <a:t>Black Friday</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685</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685</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60425">
                <a:tc>
                  <a:txBody>
                    <a:bodyPr/>
                    <a:lstStyle/>
                    <a:p>
                      <a:pPr indent="0" lvl="0" marL="0" rtl="0" algn="r">
                        <a:spcBef>
                          <a:spcPts val="0"/>
                        </a:spcBef>
                        <a:spcAft>
                          <a:spcPts val="0"/>
                        </a:spcAft>
                        <a:buNone/>
                      </a:pPr>
                      <a:r>
                        <a:rPr lang="ca" sz="800">
                          <a:solidFill>
                            <a:srgbClr val="0000FF"/>
                          </a:solidFill>
                        </a:rPr>
                        <a:t>Navidad</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765</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765</a:t>
                      </a:r>
                      <a:endParaRPr sz="800"/>
                    </a:p>
                  </a:txBody>
                  <a:tcPr marT="63500" marB="63500" marR="63500" marL="63500"/>
                </a:tc>
              </a:tr>
              <a:tr h="260425">
                <a:tc>
                  <a:txBody>
                    <a:bodyPr/>
                    <a:lstStyle/>
                    <a:p>
                      <a:pPr indent="0" lvl="0" marL="0" rtl="0" algn="r">
                        <a:spcBef>
                          <a:spcPts val="0"/>
                        </a:spcBef>
                        <a:spcAft>
                          <a:spcPts val="0"/>
                        </a:spcAft>
                        <a:buNone/>
                      </a:pPr>
                      <a:r>
                        <a:rPr lang="ca" sz="800">
                          <a:solidFill>
                            <a:srgbClr val="0000FF"/>
                          </a:solidFill>
                        </a:rPr>
                        <a:t>Dia Perro</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446</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446</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60425">
                <a:tc>
                  <a:txBody>
                    <a:bodyPr/>
                    <a:lstStyle/>
                    <a:p>
                      <a:pPr indent="0" lvl="0" marL="0" rtl="0" algn="r">
                        <a:spcBef>
                          <a:spcPts val="0"/>
                        </a:spcBef>
                        <a:spcAft>
                          <a:spcPts val="0"/>
                        </a:spcAft>
                        <a:buNone/>
                      </a:pPr>
                      <a:r>
                        <a:rPr lang="ca" sz="800">
                          <a:solidFill>
                            <a:srgbClr val="0000FF"/>
                          </a:solidFill>
                        </a:rPr>
                        <a:t>Dia Gato</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502</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55</a:t>
                      </a:r>
                      <a:endParaRPr sz="800"/>
                    </a:p>
                  </a:txBody>
                  <a:tcPr marT="63500" marB="63500" marR="63500" marL="63500"/>
                </a:tc>
                <a:tc>
                  <a:txBody>
                    <a:bodyPr/>
                    <a:lstStyle/>
                    <a:p>
                      <a:pPr indent="0" lvl="0" marL="0" rtl="0" algn="ctr">
                        <a:spcBef>
                          <a:spcPts val="0"/>
                        </a:spcBef>
                        <a:spcAft>
                          <a:spcPts val="0"/>
                        </a:spcAft>
                        <a:buNone/>
                      </a:pPr>
                      <a:r>
                        <a:rPr lang="ca" sz="800"/>
                        <a:t>447</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60425">
                <a:tc>
                  <a:txBody>
                    <a:bodyPr/>
                    <a:lstStyle/>
                    <a:p>
                      <a:pPr indent="0" lvl="0" marL="0" rtl="0" algn="r">
                        <a:spcBef>
                          <a:spcPts val="0"/>
                        </a:spcBef>
                        <a:spcAft>
                          <a:spcPts val="0"/>
                        </a:spcAft>
                        <a:buNone/>
                      </a:pPr>
                      <a:r>
                        <a:rPr lang="ca" sz="800">
                          <a:solidFill>
                            <a:srgbClr val="0000FF"/>
                          </a:solidFill>
                        </a:rPr>
                        <a:t>Dia Mascota</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999</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580</a:t>
                      </a:r>
                      <a:endParaRPr sz="800"/>
                    </a:p>
                  </a:txBody>
                  <a:tcPr marT="63500" marB="63500" marR="63500" marL="63500"/>
                </a:tc>
                <a:tc>
                  <a:txBody>
                    <a:bodyPr/>
                    <a:lstStyle/>
                    <a:p>
                      <a:pPr indent="0" lvl="0" marL="0" rtl="0" algn="ctr">
                        <a:spcBef>
                          <a:spcPts val="0"/>
                        </a:spcBef>
                        <a:spcAft>
                          <a:spcPts val="0"/>
                        </a:spcAft>
                        <a:buNone/>
                      </a:pPr>
                      <a:r>
                        <a:rPr lang="ca" sz="800"/>
                        <a:t>419</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60425">
                <a:tc>
                  <a:txBody>
                    <a:bodyPr/>
                    <a:lstStyle/>
                    <a:p>
                      <a:pPr indent="0" lvl="0" marL="0" rtl="0" algn="r">
                        <a:spcBef>
                          <a:spcPts val="0"/>
                        </a:spcBef>
                        <a:spcAft>
                          <a:spcPts val="0"/>
                        </a:spcAft>
                        <a:buNone/>
                      </a:pPr>
                      <a:r>
                        <a:rPr lang="ca" sz="800">
                          <a:solidFill>
                            <a:srgbClr val="0000FF"/>
                          </a:solidFill>
                        </a:rPr>
                        <a:t>Boletín Permanente</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8.855</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32</a:t>
                      </a:r>
                      <a:endParaRPr sz="800"/>
                    </a:p>
                  </a:txBody>
                  <a:tcPr marT="63500" marB="63500" marR="63500" marL="63500"/>
                </a:tc>
                <a:tc>
                  <a:txBody>
                    <a:bodyPr/>
                    <a:lstStyle/>
                    <a:p>
                      <a:pPr indent="0" lvl="0" marL="0" rtl="0" algn="ctr">
                        <a:spcBef>
                          <a:spcPts val="0"/>
                        </a:spcBef>
                        <a:spcAft>
                          <a:spcPts val="0"/>
                        </a:spcAft>
                        <a:buNone/>
                      </a:pPr>
                      <a:r>
                        <a:rPr lang="ca" sz="800"/>
                        <a:t>267</a:t>
                      </a:r>
                      <a:endParaRPr sz="800"/>
                    </a:p>
                  </a:txBody>
                  <a:tcPr marT="63500" marB="63500" marR="63500" marL="63500"/>
                </a:tc>
                <a:tc>
                  <a:txBody>
                    <a:bodyPr/>
                    <a:lstStyle/>
                    <a:p>
                      <a:pPr indent="0" lvl="0" marL="0" rtl="0" algn="ctr">
                        <a:spcBef>
                          <a:spcPts val="0"/>
                        </a:spcBef>
                        <a:spcAft>
                          <a:spcPts val="0"/>
                        </a:spcAft>
                        <a:buNone/>
                      </a:pPr>
                      <a:r>
                        <a:rPr lang="ca" sz="800"/>
                        <a:t>560</a:t>
                      </a:r>
                      <a:endParaRPr sz="800"/>
                    </a:p>
                  </a:txBody>
                  <a:tcPr marT="63500" marB="63500" marR="63500" marL="63500"/>
                </a:tc>
                <a:tc>
                  <a:txBody>
                    <a:bodyPr/>
                    <a:lstStyle/>
                    <a:p>
                      <a:pPr indent="0" lvl="0" marL="0" rtl="0" algn="ctr">
                        <a:spcBef>
                          <a:spcPts val="0"/>
                        </a:spcBef>
                        <a:spcAft>
                          <a:spcPts val="0"/>
                        </a:spcAft>
                        <a:buNone/>
                      </a:pPr>
                      <a:r>
                        <a:rPr lang="ca" sz="800"/>
                        <a:t>777</a:t>
                      </a:r>
                      <a:endParaRPr sz="800"/>
                    </a:p>
                  </a:txBody>
                  <a:tcPr marT="63500" marB="63500" marR="63500" marL="63500"/>
                </a:tc>
                <a:tc>
                  <a:txBody>
                    <a:bodyPr/>
                    <a:lstStyle/>
                    <a:p>
                      <a:pPr indent="0" lvl="0" marL="0" rtl="0" algn="ctr">
                        <a:spcBef>
                          <a:spcPts val="0"/>
                        </a:spcBef>
                        <a:spcAft>
                          <a:spcPts val="0"/>
                        </a:spcAft>
                        <a:buNone/>
                      </a:pPr>
                      <a:r>
                        <a:rPr lang="ca" sz="800"/>
                        <a:t>943</a:t>
                      </a:r>
                      <a:endParaRPr sz="800"/>
                    </a:p>
                  </a:txBody>
                  <a:tcPr marT="63500" marB="63500" marR="63500" marL="63500"/>
                </a:tc>
                <a:tc>
                  <a:txBody>
                    <a:bodyPr/>
                    <a:lstStyle/>
                    <a:p>
                      <a:pPr indent="0" lvl="0" marL="0" rtl="0" algn="ctr">
                        <a:spcBef>
                          <a:spcPts val="0"/>
                        </a:spcBef>
                        <a:spcAft>
                          <a:spcPts val="0"/>
                        </a:spcAft>
                        <a:buNone/>
                      </a:pPr>
                      <a:r>
                        <a:rPr lang="ca" sz="800"/>
                        <a:t>1.070</a:t>
                      </a:r>
                      <a:endParaRPr sz="800"/>
                    </a:p>
                  </a:txBody>
                  <a:tcPr marT="63500" marB="63500" marR="63500" marL="63500"/>
                </a:tc>
                <a:tc>
                  <a:txBody>
                    <a:bodyPr/>
                    <a:lstStyle/>
                    <a:p>
                      <a:pPr indent="0" lvl="0" marL="0" rtl="0" algn="ctr">
                        <a:spcBef>
                          <a:spcPts val="0"/>
                        </a:spcBef>
                        <a:spcAft>
                          <a:spcPts val="0"/>
                        </a:spcAft>
                        <a:buNone/>
                      </a:pPr>
                      <a:r>
                        <a:rPr lang="ca" sz="800"/>
                        <a:t>670</a:t>
                      </a:r>
                      <a:endParaRPr sz="800"/>
                    </a:p>
                  </a:txBody>
                  <a:tcPr marT="63500" marB="63500" marR="63500" marL="63500"/>
                </a:tc>
                <a:tc>
                  <a:txBody>
                    <a:bodyPr/>
                    <a:lstStyle/>
                    <a:p>
                      <a:pPr indent="0" lvl="0" marL="0" rtl="0" algn="ctr">
                        <a:spcBef>
                          <a:spcPts val="0"/>
                        </a:spcBef>
                        <a:spcAft>
                          <a:spcPts val="0"/>
                        </a:spcAft>
                        <a:buNone/>
                      </a:pPr>
                      <a:r>
                        <a:rPr lang="ca" sz="800"/>
                        <a:t>804</a:t>
                      </a:r>
                      <a:endParaRPr sz="800"/>
                    </a:p>
                  </a:txBody>
                  <a:tcPr marT="63500" marB="63500" marR="63500" marL="63500"/>
                </a:tc>
                <a:tc>
                  <a:txBody>
                    <a:bodyPr/>
                    <a:lstStyle/>
                    <a:p>
                      <a:pPr indent="0" lvl="0" marL="0" rtl="0" algn="ctr">
                        <a:spcBef>
                          <a:spcPts val="0"/>
                        </a:spcBef>
                        <a:spcAft>
                          <a:spcPts val="0"/>
                        </a:spcAft>
                        <a:buNone/>
                      </a:pPr>
                      <a:r>
                        <a:rPr lang="ca" sz="800"/>
                        <a:t>774</a:t>
                      </a:r>
                      <a:endParaRPr sz="800"/>
                    </a:p>
                  </a:txBody>
                  <a:tcPr marT="63500" marB="63500" marR="63500" marL="63500"/>
                </a:tc>
                <a:tc>
                  <a:txBody>
                    <a:bodyPr/>
                    <a:lstStyle/>
                    <a:p>
                      <a:pPr indent="0" lvl="0" marL="0" rtl="0" algn="ctr">
                        <a:spcBef>
                          <a:spcPts val="0"/>
                        </a:spcBef>
                        <a:spcAft>
                          <a:spcPts val="0"/>
                        </a:spcAft>
                        <a:buNone/>
                      </a:pPr>
                      <a:r>
                        <a:rPr lang="ca" sz="800"/>
                        <a:t>1.021</a:t>
                      </a:r>
                      <a:endParaRPr sz="800"/>
                    </a:p>
                  </a:txBody>
                  <a:tcPr marT="63500" marB="63500" marR="63500" marL="63500"/>
                </a:tc>
                <a:tc>
                  <a:txBody>
                    <a:bodyPr/>
                    <a:lstStyle/>
                    <a:p>
                      <a:pPr indent="0" lvl="0" marL="0" rtl="0" algn="ctr">
                        <a:spcBef>
                          <a:spcPts val="0"/>
                        </a:spcBef>
                        <a:spcAft>
                          <a:spcPts val="0"/>
                        </a:spcAft>
                        <a:buNone/>
                      </a:pPr>
                      <a:r>
                        <a:rPr lang="ca" sz="800"/>
                        <a:t>914</a:t>
                      </a:r>
                      <a:endParaRPr sz="800"/>
                    </a:p>
                  </a:txBody>
                  <a:tcPr marT="63500" marB="63500" marR="63500" marL="63500"/>
                </a:tc>
                <a:tc>
                  <a:txBody>
                    <a:bodyPr/>
                    <a:lstStyle/>
                    <a:p>
                      <a:pPr indent="0" lvl="0" marL="0" rtl="0" algn="ctr">
                        <a:spcBef>
                          <a:spcPts val="0"/>
                        </a:spcBef>
                        <a:spcAft>
                          <a:spcPts val="0"/>
                        </a:spcAft>
                        <a:buNone/>
                      </a:pPr>
                      <a:r>
                        <a:rPr lang="ca" sz="800"/>
                        <a:t>1.023</a:t>
                      </a:r>
                      <a:endParaRPr sz="800"/>
                    </a:p>
                  </a:txBody>
                  <a:tcPr marT="63500" marB="63500" marR="63500" marL="63500"/>
                </a:tc>
              </a:tr>
              <a:tr h="260425">
                <a:tc>
                  <a:txBody>
                    <a:bodyPr/>
                    <a:lstStyle/>
                    <a:p>
                      <a:pPr indent="0" lvl="0" marL="0" rtl="0" algn="ctr">
                        <a:spcBef>
                          <a:spcPts val="0"/>
                        </a:spcBef>
                        <a:spcAft>
                          <a:spcPts val="0"/>
                        </a:spcAft>
                        <a:buNone/>
                      </a:pPr>
                      <a:r>
                        <a:rPr b="1" lang="ca" sz="800">
                          <a:solidFill>
                            <a:srgbClr val="0000FF"/>
                          </a:solidFill>
                        </a:rPr>
                        <a:t>RRSS (40.51%)</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27.552</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48</a:t>
                      </a:r>
                      <a:endParaRPr sz="800"/>
                    </a:p>
                  </a:txBody>
                  <a:tcPr marT="63500" marB="63500" marR="63500" marL="63500"/>
                </a:tc>
                <a:tc>
                  <a:txBody>
                    <a:bodyPr/>
                    <a:lstStyle/>
                    <a:p>
                      <a:pPr indent="0" lvl="0" marL="0" rtl="0" algn="ctr">
                        <a:spcBef>
                          <a:spcPts val="0"/>
                        </a:spcBef>
                        <a:spcAft>
                          <a:spcPts val="0"/>
                        </a:spcAft>
                        <a:buNone/>
                      </a:pPr>
                      <a:r>
                        <a:rPr lang="ca" sz="800"/>
                        <a:t>432</a:t>
                      </a:r>
                      <a:endParaRPr sz="800"/>
                    </a:p>
                  </a:txBody>
                  <a:tcPr marT="63500" marB="63500" marR="63500" marL="63500"/>
                </a:tc>
                <a:tc>
                  <a:txBody>
                    <a:bodyPr/>
                    <a:lstStyle/>
                    <a:p>
                      <a:pPr indent="0" lvl="0" marL="0" rtl="0" algn="ctr">
                        <a:spcBef>
                          <a:spcPts val="0"/>
                        </a:spcBef>
                        <a:spcAft>
                          <a:spcPts val="0"/>
                        </a:spcAft>
                        <a:buNone/>
                      </a:pPr>
                      <a:r>
                        <a:rPr lang="ca" sz="800"/>
                        <a:t>1.008</a:t>
                      </a:r>
                      <a:endParaRPr sz="800"/>
                    </a:p>
                  </a:txBody>
                  <a:tcPr marT="63500" marB="63500" marR="63500" marL="63500"/>
                </a:tc>
                <a:tc>
                  <a:txBody>
                    <a:bodyPr/>
                    <a:lstStyle/>
                    <a:p>
                      <a:pPr indent="0" lvl="0" marL="0" rtl="0" algn="ctr">
                        <a:spcBef>
                          <a:spcPts val="0"/>
                        </a:spcBef>
                        <a:spcAft>
                          <a:spcPts val="0"/>
                        </a:spcAft>
                        <a:buNone/>
                      </a:pPr>
                      <a:r>
                        <a:rPr lang="ca" sz="800"/>
                        <a:t>1.488</a:t>
                      </a:r>
                      <a:endParaRPr sz="800"/>
                    </a:p>
                  </a:txBody>
                  <a:tcPr marT="63500" marB="63500" marR="63500" marL="63500"/>
                </a:tc>
                <a:tc>
                  <a:txBody>
                    <a:bodyPr/>
                    <a:lstStyle/>
                    <a:p>
                      <a:pPr indent="0" lvl="0" marL="0" rtl="0" algn="ctr">
                        <a:spcBef>
                          <a:spcPts val="0"/>
                        </a:spcBef>
                        <a:spcAft>
                          <a:spcPts val="0"/>
                        </a:spcAft>
                        <a:buNone/>
                      </a:pPr>
                      <a:r>
                        <a:rPr lang="ca" sz="800"/>
                        <a:t>1.872</a:t>
                      </a:r>
                      <a:endParaRPr sz="800"/>
                    </a:p>
                  </a:txBody>
                  <a:tcPr marT="63500" marB="63500" marR="63500" marL="63500"/>
                </a:tc>
                <a:tc>
                  <a:txBody>
                    <a:bodyPr/>
                    <a:lstStyle/>
                    <a:p>
                      <a:pPr indent="0" lvl="0" marL="0" rtl="0" algn="ctr">
                        <a:spcBef>
                          <a:spcPts val="0"/>
                        </a:spcBef>
                        <a:spcAft>
                          <a:spcPts val="0"/>
                        </a:spcAft>
                        <a:buNone/>
                      </a:pPr>
                      <a:r>
                        <a:rPr lang="ca" sz="800"/>
                        <a:t>2.208</a:t>
                      </a:r>
                      <a:endParaRPr sz="800"/>
                    </a:p>
                  </a:txBody>
                  <a:tcPr marT="63500" marB="63500" marR="63500" marL="63500"/>
                </a:tc>
                <a:tc>
                  <a:txBody>
                    <a:bodyPr/>
                    <a:lstStyle/>
                    <a:p>
                      <a:pPr indent="0" lvl="0" marL="0" rtl="0" algn="ctr">
                        <a:spcBef>
                          <a:spcPts val="0"/>
                        </a:spcBef>
                        <a:spcAft>
                          <a:spcPts val="0"/>
                        </a:spcAft>
                        <a:buNone/>
                      </a:pPr>
                      <a:r>
                        <a:rPr lang="ca" sz="800"/>
                        <a:t>2.448</a:t>
                      </a:r>
                      <a:endParaRPr sz="800"/>
                    </a:p>
                  </a:txBody>
                  <a:tcPr marT="63500" marB="63500" marR="63500" marL="63500"/>
                </a:tc>
                <a:tc>
                  <a:txBody>
                    <a:bodyPr/>
                    <a:lstStyle/>
                    <a:p>
                      <a:pPr indent="0" lvl="0" marL="0" rtl="0" algn="ctr">
                        <a:spcBef>
                          <a:spcPts val="0"/>
                        </a:spcBef>
                        <a:spcAft>
                          <a:spcPts val="0"/>
                        </a:spcAft>
                        <a:buNone/>
                      </a:pPr>
                      <a:r>
                        <a:rPr lang="ca" sz="800"/>
                        <a:t>2.736</a:t>
                      </a:r>
                      <a:endParaRPr sz="800"/>
                    </a:p>
                  </a:txBody>
                  <a:tcPr marT="63500" marB="63500" marR="63500" marL="63500"/>
                </a:tc>
                <a:tc>
                  <a:txBody>
                    <a:bodyPr/>
                    <a:lstStyle/>
                    <a:p>
                      <a:pPr indent="0" lvl="0" marL="0" rtl="0" algn="ctr">
                        <a:spcBef>
                          <a:spcPts val="0"/>
                        </a:spcBef>
                        <a:spcAft>
                          <a:spcPts val="0"/>
                        </a:spcAft>
                        <a:buNone/>
                      </a:pPr>
                      <a:r>
                        <a:rPr lang="ca" sz="800"/>
                        <a:t>3.072</a:t>
                      </a:r>
                      <a:endParaRPr sz="800"/>
                    </a:p>
                  </a:txBody>
                  <a:tcPr marT="63500" marB="63500" marR="63500" marL="63500"/>
                </a:tc>
                <a:tc>
                  <a:txBody>
                    <a:bodyPr/>
                    <a:lstStyle/>
                    <a:p>
                      <a:pPr indent="0" lvl="0" marL="0" rtl="0" algn="ctr">
                        <a:spcBef>
                          <a:spcPts val="0"/>
                        </a:spcBef>
                        <a:spcAft>
                          <a:spcPts val="0"/>
                        </a:spcAft>
                        <a:buNone/>
                      </a:pPr>
                      <a:r>
                        <a:rPr lang="ca" sz="800"/>
                        <a:t>3.456</a:t>
                      </a:r>
                      <a:endParaRPr sz="800"/>
                    </a:p>
                  </a:txBody>
                  <a:tcPr marT="63500" marB="63500" marR="63500" marL="63500"/>
                </a:tc>
                <a:tc>
                  <a:txBody>
                    <a:bodyPr/>
                    <a:lstStyle/>
                    <a:p>
                      <a:pPr indent="0" lvl="0" marL="0" rtl="0" algn="ctr">
                        <a:spcBef>
                          <a:spcPts val="0"/>
                        </a:spcBef>
                        <a:spcAft>
                          <a:spcPts val="0"/>
                        </a:spcAft>
                        <a:buNone/>
                      </a:pPr>
                      <a:r>
                        <a:rPr lang="ca" sz="800"/>
                        <a:t>3.984</a:t>
                      </a:r>
                      <a:endParaRPr sz="800"/>
                    </a:p>
                  </a:txBody>
                  <a:tcPr marT="63500" marB="63500" marR="63500" marL="63500"/>
                </a:tc>
                <a:tc>
                  <a:txBody>
                    <a:bodyPr/>
                    <a:lstStyle/>
                    <a:p>
                      <a:pPr indent="0" lvl="0" marL="0" rtl="0" algn="ctr">
                        <a:spcBef>
                          <a:spcPts val="0"/>
                        </a:spcBef>
                        <a:spcAft>
                          <a:spcPts val="0"/>
                        </a:spcAft>
                        <a:buNone/>
                      </a:pPr>
                      <a:r>
                        <a:rPr lang="ca" sz="800"/>
                        <a:t>4.800</a:t>
                      </a:r>
                      <a:endParaRPr sz="800"/>
                    </a:p>
                  </a:txBody>
                  <a:tcPr marT="63500" marB="63500" marR="63500" marL="63500"/>
                </a:tc>
              </a:tr>
              <a:tr h="260425">
                <a:tc>
                  <a:txBody>
                    <a:bodyPr/>
                    <a:lstStyle/>
                    <a:p>
                      <a:pPr indent="0" lvl="0" marL="0" rtl="0" algn="ctr">
                        <a:spcBef>
                          <a:spcPts val="0"/>
                        </a:spcBef>
                        <a:spcAft>
                          <a:spcPts val="0"/>
                        </a:spcAft>
                        <a:buNone/>
                      </a:pPr>
                      <a:r>
                        <a:rPr b="1" lang="ca" sz="800"/>
                        <a:t>Recomendación</a:t>
                      </a:r>
                      <a:endParaRPr b="1" sz="800"/>
                    </a:p>
                  </a:txBody>
                  <a:tcPr marT="63500" marB="63500" marR="63500" marL="63500">
                    <a:solidFill>
                      <a:srgbClr val="FFFF00"/>
                    </a:solidFill>
                  </a:tcPr>
                </a:tc>
                <a:tc>
                  <a:txBody>
                    <a:bodyPr/>
                    <a:lstStyle/>
                    <a:p>
                      <a:pPr indent="0" lvl="0" marL="0" rtl="0" algn="ctr">
                        <a:spcBef>
                          <a:spcPts val="0"/>
                        </a:spcBef>
                        <a:spcAft>
                          <a:spcPts val="0"/>
                        </a:spcAft>
                        <a:buNone/>
                      </a:pPr>
                      <a:r>
                        <a:rPr b="1" lang="ca" sz="800"/>
                        <a:t>7.500</a:t>
                      </a:r>
                      <a:endParaRPr b="1" sz="800"/>
                    </a:p>
                  </a:txBody>
                  <a:tcPr marT="63500" marB="63500" marR="63500" marL="63500"/>
                </a:tc>
                <a:tc>
                  <a:txBody>
                    <a:bodyPr/>
                    <a:lstStyle/>
                    <a:p>
                      <a:pPr indent="0" lvl="0" marL="0" rtl="0" algn="ctr">
                        <a:spcBef>
                          <a:spcPts val="0"/>
                        </a:spcBef>
                        <a:spcAft>
                          <a:spcPts val="0"/>
                        </a:spcAft>
                        <a:buNone/>
                      </a:pPr>
                      <a:r>
                        <a:rPr lang="ca" sz="800"/>
                        <a:t>75</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900</a:t>
                      </a:r>
                      <a:endParaRPr sz="800"/>
                    </a:p>
                  </a:txBody>
                  <a:tcPr marT="63500" marB="63500" marR="63500" marL="63500"/>
                </a:tc>
                <a:tc>
                  <a:txBody>
                    <a:bodyPr/>
                    <a:lstStyle/>
                    <a:p>
                      <a:pPr indent="0" lvl="0" marL="0" rtl="0" algn="ctr">
                        <a:spcBef>
                          <a:spcPts val="0"/>
                        </a:spcBef>
                        <a:spcAft>
                          <a:spcPts val="0"/>
                        </a:spcAft>
                        <a:buNone/>
                      </a:pPr>
                      <a:r>
                        <a:rPr lang="ca" sz="800"/>
                        <a:t>750</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525</a:t>
                      </a:r>
                      <a:endParaRPr sz="800"/>
                    </a:p>
                  </a:txBody>
                  <a:tcPr marT="63500" marB="63500" marR="63500" marL="63500"/>
                </a:tc>
                <a:tc>
                  <a:txBody>
                    <a:bodyPr/>
                    <a:lstStyle/>
                    <a:p>
                      <a:pPr indent="0" lvl="0" marL="0" rtl="0" algn="ctr">
                        <a:spcBef>
                          <a:spcPts val="0"/>
                        </a:spcBef>
                        <a:spcAft>
                          <a:spcPts val="0"/>
                        </a:spcAft>
                        <a:buNone/>
                      </a:pPr>
                      <a:r>
                        <a:rPr lang="ca" sz="800"/>
                        <a:t>825</a:t>
                      </a:r>
                      <a:endParaRPr sz="800"/>
                    </a:p>
                  </a:txBody>
                  <a:tcPr marT="63500" marB="63500" marR="63500" marL="63500"/>
                </a:tc>
                <a:tc>
                  <a:txBody>
                    <a:bodyPr/>
                    <a:lstStyle/>
                    <a:p>
                      <a:pPr indent="0" lvl="0" marL="0" rtl="0" algn="ctr">
                        <a:spcBef>
                          <a:spcPts val="0"/>
                        </a:spcBef>
                        <a:spcAft>
                          <a:spcPts val="0"/>
                        </a:spcAft>
                        <a:buNone/>
                      </a:pPr>
                      <a:r>
                        <a:rPr lang="ca" sz="800"/>
                        <a:t>550</a:t>
                      </a:r>
                      <a:endParaRPr sz="800"/>
                    </a:p>
                  </a:txBody>
                  <a:tcPr marT="63500" marB="63500" marR="63500" marL="63500"/>
                </a:tc>
                <a:tc>
                  <a:txBody>
                    <a:bodyPr/>
                    <a:lstStyle/>
                    <a:p>
                      <a:pPr indent="0" lvl="0" marL="0" rtl="0" algn="ctr">
                        <a:spcBef>
                          <a:spcPts val="0"/>
                        </a:spcBef>
                        <a:spcAft>
                          <a:spcPts val="0"/>
                        </a:spcAft>
                        <a:buNone/>
                      </a:pPr>
                      <a:r>
                        <a:rPr lang="ca" sz="800"/>
                        <a:t>375</a:t>
                      </a:r>
                      <a:endParaRPr sz="800"/>
                    </a:p>
                  </a:txBody>
                  <a:tcPr marT="63500" marB="63500" marR="63500" marL="63500"/>
                </a:tc>
                <a:tc>
                  <a:txBody>
                    <a:bodyPr/>
                    <a:lstStyle/>
                    <a:p>
                      <a:pPr indent="0" lvl="0" marL="0" rtl="0" algn="ctr">
                        <a:spcBef>
                          <a:spcPts val="0"/>
                        </a:spcBef>
                        <a:spcAft>
                          <a:spcPts val="0"/>
                        </a:spcAft>
                        <a:buNone/>
                      </a:pPr>
                      <a:r>
                        <a:rPr lang="ca" sz="800"/>
                        <a:t>300</a:t>
                      </a:r>
                      <a:endParaRPr sz="800"/>
                    </a:p>
                  </a:txBody>
                  <a:tcPr marT="63500" marB="63500" marR="63500" marL="63500"/>
                </a:tc>
                <a:tc>
                  <a:txBody>
                    <a:bodyPr/>
                    <a:lstStyle/>
                    <a:p>
                      <a:pPr indent="0" lvl="0" marL="0" rtl="0" algn="ctr">
                        <a:spcBef>
                          <a:spcPts val="0"/>
                        </a:spcBef>
                        <a:spcAft>
                          <a:spcPts val="0"/>
                        </a:spcAft>
                        <a:buNone/>
                      </a:pPr>
                      <a:r>
                        <a:rPr lang="ca" sz="800"/>
                        <a:t>725</a:t>
                      </a:r>
                      <a:endParaRPr sz="800"/>
                    </a:p>
                  </a:txBody>
                  <a:tcPr marT="63500" marB="63500" marR="63500" marL="63500"/>
                </a:tc>
                <a:tc>
                  <a:txBody>
                    <a:bodyPr/>
                    <a:lstStyle/>
                    <a:p>
                      <a:pPr indent="0" lvl="0" marL="0" rtl="0" algn="ctr">
                        <a:spcBef>
                          <a:spcPts val="0"/>
                        </a:spcBef>
                        <a:spcAft>
                          <a:spcPts val="0"/>
                        </a:spcAft>
                        <a:buNone/>
                      </a:pPr>
                      <a:r>
                        <a:rPr lang="ca" sz="800"/>
                        <a:t>1.275</a:t>
                      </a:r>
                      <a:endParaRPr sz="800"/>
                    </a:p>
                  </a:txBody>
                  <a:tcPr marT="63500" marB="63500" marR="63500" marL="63500"/>
                </a:tc>
              </a:tr>
              <a:tr h="260425">
                <a:tc>
                  <a:txBody>
                    <a:bodyPr/>
                    <a:lstStyle/>
                    <a:p>
                      <a:pPr indent="0" lvl="0" marL="0" rtl="0" algn="ctr">
                        <a:spcBef>
                          <a:spcPts val="0"/>
                        </a:spcBef>
                        <a:spcAft>
                          <a:spcPts val="0"/>
                        </a:spcAft>
                        <a:buNone/>
                      </a:pPr>
                      <a:r>
                        <a:rPr b="1" lang="ca" sz="800">
                          <a:solidFill>
                            <a:srgbClr val="0000FF"/>
                          </a:solidFill>
                        </a:rPr>
                        <a:t>EMAIL (100%)</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7.500</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75</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900</a:t>
                      </a:r>
                      <a:endParaRPr sz="800"/>
                    </a:p>
                  </a:txBody>
                  <a:tcPr marT="63500" marB="63500" marR="63500" marL="63500"/>
                </a:tc>
                <a:tc>
                  <a:txBody>
                    <a:bodyPr/>
                    <a:lstStyle/>
                    <a:p>
                      <a:pPr indent="0" lvl="0" marL="0" rtl="0" algn="ctr">
                        <a:spcBef>
                          <a:spcPts val="0"/>
                        </a:spcBef>
                        <a:spcAft>
                          <a:spcPts val="0"/>
                        </a:spcAft>
                        <a:buNone/>
                      </a:pPr>
                      <a:r>
                        <a:rPr lang="ca" sz="800"/>
                        <a:t>750</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525</a:t>
                      </a:r>
                      <a:endParaRPr sz="800"/>
                    </a:p>
                  </a:txBody>
                  <a:tcPr marT="63500" marB="63500" marR="63500" marL="63500"/>
                </a:tc>
                <a:tc>
                  <a:txBody>
                    <a:bodyPr/>
                    <a:lstStyle/>
                    <a:p>
                      <a:pPr indent="0" lvl="0" marL="0" rtl="0" algn="ctr">
                        <a:spcBef>
                          <a:spcPts val="0"/>
                        </a:spcBef>
                        <a:spcAft>
                          <a:spcPts val="0"/>
                        </a:spcAft>
                        <a:buNone/>
                      </a:pPr>
                      <a:r>
                        <a:rPr lang="ca" sz="800"/>
                        <a:t>825</a:t>
                      </a:r>
                      <a:endParaRPr sz="800"/>
                    </a:p>
                  </a:txBody>
                  <a:tcPr marT="63500" marB="63500" marR="63500" marL="63500"/>
                </a:tc>
                <a:tc>
                  <a:txBody>
                    <a:bodyPr/>
                    <a:lstStyle/>
                    <a:p>
                      <a:pPr indent="0" lvl="0" marL="0" rtl="0" algn="ctr">
                        <a:spcBef>
                          <a:spcPts val="0"/>
                        </a:spcBef>
                        <a:spcAft>
                          <a:spcPts val="0"/>
                        </a:spcAft>
                        <a:buNone/>
                      </a:pPr>
                      <a:r>
                        <a:rPr lang="ca" sz="800"/>
                        <a:t>550</a:t>
                      </a:r>
                      <a:endParaRPr sz="800"/>
                    </a:p>
                  </a:txBody>
                  <a:tcPr marT="63500" marB="63500" marR="63500" marL="63500"/>
                </a:tc>
                <a:tc>
                  <a:txBody>
                    <a:bodyPr/>
                    <a:lstStyle/>
                    <a:p>
                      <a:pPr indent="0" lvl="0" marL="0" rtl="0" algn="ctr">
                        <a:spcBef>
                          <a:spcPts val="0"/>
                        </a:spcBef>
                        <a:spcAft>
                          <a:spcPts val="0"/>
                        </a:spcAft>
                        <a:buNone/>
                      </a:pPr>
                      <a:r>
                        <a:rPr lang="ca" sz="800"/>
                        <a:t>375</a:t>
                      </a:r>
                      <a:endParaRPr sz="800"/>
                    </a:p>
                  </a:txBody>
                  <a:tcPr marT="63500" marB="63500" marR="63500" marL="63500"/>
                </a:tc>
                <a:tc>
                  <a:txBody>
                    <a:bodyPr/>
                    <a:lstStyle/>
                    <a:p>
                      <a:pPr indent="0" lvl="0" marL="0" rtl="0" algn="ctr">
                        <a:spcBef>
                          <a:spcPts val="0"/>
                        </a:spcBef>
                        <a:spcAft>
                          <a:spcPts val="0"/>
                        </a:spcAft>
                        <a:buNone/>
                      </a:pPr>
                      <a:r>
                        <a:rPr lang="ca" sz="800"/>
                        <a:t>300</a:t>
                      </a:r>
                      <a:endParaRPr sz="800"/>
                    </a:p>
                  </a:txBody>
                  <a:tcPr marT="63500" marB="63500" marR="63500" marL="63500"/>
                </a:tc>
                <a:tc>
                  <a:txBody>
                    <a:bodyPr/>
                    <a:lstStyle/>
                    <a:p>
                      <a:pPr indent="0" lvl="0" marL="0" rtl="0" algn="ctr">
                        <a:spcBef>
                          <a:spcPts val="0"/>
                        </a:spcBef>
                        <a:spcAft>
                          <a:spcPts val="0"/>
                        </a:spcAft>
                        <a:buNone/>
                      </a:pPr>
                      <a:r>
                        <a:rPr lang="ca" sz="800"/>
                        <a:t>725</a:t>
                      </a:r>
                      <a:endParaRPr sz="800"/>
                    </a:p>
                  </a:txBody>
                  <a:tcPr marT="63500" marB="63500" marR="63500" marL="63500"/>
                </a:tc>
                <a:tc>
                  <a:txBody>
                    <a:bodyPr/>
                    <a:lstStyle/>
                    <a:p>
                      <a:pPr indent="0" lvl="0" marL="0" rtl="0" algn="ctr">
                        <a:spcBef>
                          <a:spcPts val="0"/>
                        </a:spcBef>
                        <a:spcAft>
                          <a:spcPts val="0"/>
                        </a:spcAft>
                        <a:buNone/>
                      </a:pPr>
                      <a:r>
                        <a:rPr lang="ca" sz="800"/>
                        <a:t>1.275</a:t>
                      </a:r>
                      <a:endParaRPr sz="800"/>
                    </a:p>
                  </a:txBody>
                  <a:tcPr marT="63500" marB="63500" marR="63500" marL="63500"/>
                </a:tc>
              </a:tr>
              <a:tr h="260425">
                <a:tc>
                  <a:txBody>
                    <a:bodyPr/>
                    <a:lstStyle/>
                    <a:p>
                      <a:pPr indent="0" lvl="0" marL="0" rtl="0" algn="r">
                        <a:spcBef>
                          <a:spcPts val="0"/>
                        </a:spcBef>
                        <a:spcAft>
                          <a:spcPts val="0"/>
                        </a:spcAft>
                        <a:buNone/>
                      </a:pPr>
                      <a:r>
                        <a:rPr lang="ca" sz="800">
                          <a:solidFill>
                            <a:srgbClr val="0000FF"/>
                          </a:solidFill>
                        </a:rPr>
                        <a:t>Boletin Permanente</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7.500</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75</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900</a:t>
                      </a:r>
                      <a:endParaRPr sz="800"/>
                    </a:p>
                  </a:txBody>
                  <a:tcPr marT="63500" marB="63500" marR="63500" marL="63500"/>
                </a:tc>
                <a:tc>
                  <a:txBody>
                    <a:bodyPr/>
                    <a:lstStyle/>
                    <a:p>
                      <a:pPr indent="0" lvl="0" marL="0" rtl="0" algn="ctr">
                        <a:spcBef>
                          <a:spcPts val="0"/>
                        </a:spcBef>
                        <a:spcAft>
                          <a:spcPts val="0"/>
                        </a:spcAft>
                        <a:buNone/>
                      </a:pPr>
                      <a:r>
                        <a:rPr lang="ca" sz="800"/>
                        <a:t>750</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525</a:t>
                      </a:r>
                      <a:endParaRPr sz="800"/>
                    </a:p>
                  </a:txBody>
                  <a:tcPr marT="63500" marB="63500" marR="63500" marL="63500"/>
                </a:tc>
                <a:tc>
                  <a:txBody>
                    <a:bodyPr/>
                    <a:lstStyle/>
                    <a:p>
                      <a:pPr indent="0" lvl="0" marL="0" rtl="0" algn="ctr">
                        <a:spcBef>
                          <a:spcPts val="0"/>
                        </a:spcBef>
                        <a:spcAft>
                          <a:spcPts val="0"/>
                        </a:spcAft>
                        <a:buNone/>
                      </a:pPr>
                      <a:r>
                        <a:rPr lang="ca" sz="800"/>
                        <a:t>825</a:t>
                      </a:r>
                      <a:endParaRPr sz="800"/>
                    </a:p>
                  </a:txBody>
                  <a:tcPr marT="63500" marB="63500" marR="63500" marL="63500"/>
                </a:tc>
                <a:tc>
                  <a:txBody>
                    <a:bodyPr/>
                    <a:lstStyle/>
                    <a:p>
                      <a:pPr indent="0" lvl="0" marL="0" rtl="0" algn="ctr">
                        <a:spcBef>
                          <a:spcPts val="0"/>
                        </a:spcBef>
                        <a:spcAft>
                          <a:spcPts val="0"/>
                        </a:spcAft>
                        <a:buNone/>
                      </a:pPr>
                      <a:r>
                        <a:rPr lang="ca" sz="800"/>
                        <a:t>550</a:t>
                      </a:r>
                      <a:endParaRPr sz="800"/>
                    </a:p>
                  </a:txBody>
                  <a:tcPr marT="63500" marB="63500" marR="63500" marL="63500"/>
                </a:tc>
                <a:tc>
                  <a:txBody>
                    <a:bodyPr/>
                    <a:lstStyle/>
                    <a:p>
                      <a:pPr indent="0" lvl="0" marL="0" rtl="0" algn="ctr">
                        <a:spcBef>
                          <a:spcPts val="0"/>
                        </a:spcBef>
                        <a:spcAft>
                          <a:spcPts val="0"/>
                        </a:spcAft>
                        <a:buNone/>
                      </a:pPr>
                      <a:r>
                        <a:rPr lang="ca" sz="800"/>
                        <a:t>375</a:t>
                      </a:r>
                      <a:endParaRPr sz="800"/>
                    </a:p>
                  </a:txBody>
                  <a:tcPr marT="63500" marB="63500" marR="63500" marL="63500"/>
                </a:tc>
                <a:tc>
                  <a:txBody>
                    <a:bodyPr/>
                    <a:lstStyle/>
                    <a:p>
                      <a:pPr indent="0" lvl="0" marL="0" rtl="0" algn="ctr">
                        <a:spcBef>
                          <a:spcPts val="0"/>
                        </a:spcBef>
                        <a:spcAft>
                          <a:spcPts val="0"/>
                        </a:spcAft>
                        <a:buNone/>
                      </a:pPr>
                      <a:r>
                        <a:rPr lang="ca" sz="800"/>
                        <a:t>300</a:t>
                      </a:r>
                      <a:endParaRPr sz="800"/>
                    </a:p>
                  </a:txBody>
                  <a:tcPr marT="63500" marB="63500" marR="63500" marL="63500"/>
                </a:tc>
                <a:tc>
                  <a:txBody>
                    <a:bodyPr/>
                    <a:lstStyle/>
                    <a:p>
                      <a:pPr indent="0" lvl="0" marL="0" rtl="0" algn="ctr">
                        <a:spcBef>
                          <a:spcPts val="0"/>
                        </a:spcBef>
                        <a:spcAft>
                          <a:spcPts val="0"/>
                        </a:spcAft>
                        <a:buNone/>
                      </a:pPr>
                      <a:r>
                        <a:rPr lang="ca" sz="800"/>
                        <a:t>725</a:t>
                      </a:r>
                      <a:endParaRPr sz="800"/>
                    </a:p>
                  </a:txBody>
                  <a:tcPr marT="63500" marB="63500" marR="63500" marL="63500"/>
                </a:tc>
                <a:tc>
                  <a:txBody>
                    <a:bodyPr/>
                    <a:lstStyle/>
                    <a:p>
                      <a:pPr indent="0" lvl="0" marL="0" rtl="0" algn="ctr">
                        <a:spcBef>
                          <a:spcPts val="0"/>
                        </a:spcBef>
                        <a:spcAft>
                          <a:spcPts val="0"/>
                        </a:spcAft>
                        <a:buNone/>
                      </a:pPr>
                      <a:r>
                        <a:rPr lang="ca" sz="800"/>
                        <a:t>1.275</a:t>
                      </a:r>
                      <a:endParaRPr sz="800"/>
                    </a:p>
                  </a:txBody>
                  <a:tcPr marT="63500" marB="63500" marR="63500" marL="63500"/>
                </a:tc>
              </a:tr>
              <a:tr h="260425">
                <a:tc>
                  <a:txBody>
                    <a:bodyPr/>
                    <a:lstStyle/>
                    <a:p>
                      <a:pPr indent="0" lvl="0" marL="0" rtl="0" algn="ctr">
                        <a:spcBef>
                          <a:spcPts val="0"/>
                        </a:spcBef>
                        <a:spcAft>
                          <a:spcPts val="0"/>
                        </a:spcAft>
                        <a:buNone/>
                      </a:pPr>
                      <a:r>
                        <a:rPr b="1" lang="ca" sz="800"/>
                        <a:t>TOTAL</a:t>
                      </a:r>
                      <a:endParaRPr b="1" sz="800"/>
                    </a:p>
                  </a:txBody>
                  <a:tcPr marT="63500" marB="63500" marR="63500" marL="63500"/>
                </a:tc>
                <a:tc>
                  <a:txBody>
                    <a:bodyPr/>
                    <a:lstStyle/>
                    <a:p>
                      <a:pPr indent="0" lvl="0" marL="0" rtl="0" algn="ctr">
                        <a:spcBef>
                          <a:spcPts val="0"/>
                        </a:spcBef>
                        <a:spcAft>
                          <a:spcPts val="0"/>
                        </a:spcAft>
                        <a:buNone/>
                      </a:pPr>
                      <a:r>
                        <a:rPr b="1" lang="ca" sz="800"/>
                        <a:t>647.679</a:t>
                      </a:r>
                      <a:endParaRPr b="1" sz="800"/>
                    </a:p>
                  </a:txBody>
                  <a:tcPr marT="63500" marB="63500" marR="63500" marL="63500"/>
                </a:tc>
                <a:tc>
                  <a:txBody>
                    <a:bodyPr/>
                    <a:lstStyle/>
                    <a:p>
                      <a:pPr indent="0" lvl="0" marL="0" rtl="0" algn="ctr">
                        <a:spcBef>
                          <a:spcPts val="0"/>
                        </a:spcBef>
                        <a:spcAft>
                          <a:spcPts val="0"/>
                        </a:spcAft>
                        <a:buNone/>
                      </a:pPr>
                      <a:r>
                        <a:rPr b="1" lang="ca" sz="800"/>
                        <a:t>12.166</a:t>
                      </a:r>
                      <a:endParaRPr b="1" sz="800"/>
                    </a:p>
                  </a:txBody>
                  <a:tcPr marT="63500" marB="63500" marR="63500" marL="63500"/>
                </a:tc>
                <a:tc>
                  <a:txBody>
                    <a:bodyPr/>
                    <a:lstStyle/>
                    <a:p>
                      <a:pPr indent="0" lvl="0" marL="0" rtl="0" algn="ctr">
                        <a:spcBef>
                          <a:spcPts val="0"/>
                        </a:spcBef>
                        <a:spcAft>
                          <a:spcPts val="0"/>
                        </a:spcAft>
                        <a:buNone/>
                      </a:pPr>
                      <a:r>
                        <a:rPr b="1" lang="ca" sz="800"/>
                        <a:t>86.518</a:t>
                      </a:r>
                      <a:endParaRPr b="1" sz="800"/>
                    </a:p>
                  </a:txBody>
                  <a:tcPr marT="63500" marB="63500" marR="63500" marL="63500"/>
                </a:tc>
                <a:tc>
                  <a:txBody>
                    <a:bodyPr/>
                    <a:lstStyle/>
                    <a:p>
                      <a:pPr indent="0" lvl="0" marL="0" rtl="0" algn="ctr">
                        <a:spcBef>
                          <a:spcPts val="0"/>
                        </a:spcBef>
                        <a:spcAft>
                          <a:spcPts val="0"/>
                        </a:spcAft>
                        <a:buNone/>
                      </a:pPr>
                      <a:r>
                        <a:rPr b="1" lang="ca" sz="800"/>
                        <a:t>106.571</a:t>
                      </a:r>
                      <a:endParaRPr b="1" sz="800"/>
                    </a:p>
                  </a:txBody>
                  <a:tcPr marT="63500" marB="63500" marR="63500" marL="63500"/>
                </a:tc>
                <a:tc>
                  <a:txBody>
                    <a:bodyPr/>
                    <a:lstStyle/>
                    <a:p>
                      <a:pPr indent="0" lvl="0" marL="0" rtl="0" algn="ctr">
                        <a:spcBef>
                          <a:spcPts val="0"/>
                        </a:spcBef>
                        <a:spcAft>
                          <a:spcPts val="0"/>
                        </a:spcAft>
                        <a:buNone/>
                      </a:pPr>
                      <a:r>
                        <a:rPr b="1" lang="ca" sz="800"/>
                        <a:t>78.781</a:t>
                      </a:r>
                      <a:endParaRPr b="1" sz="800"/>
                    </a:p>
                  </a:txBody>
                  <a:tcPr marT="63500" marB="63500" marR="63500" marL="63500"/>
                </a:tc>
                <a:tc>
                  <a:txBody>
                    <a:bodyPr/>
                    <a:lstStyle/>
                    <a:p>
                      <a:pPr indent="0" lvl="0" marL="0" rtl="0" algn="ctr">
                        <a:spcBef>
                          <a:spcPts val="0"/>
                        </a:spcBef>
                        <a:spcAft>
                          <a:spcPts val="0"/>
                        </a:spcAft>
                        <a:buNone/>
                      </a:pPr>
                      <a:r>
                        <a:rPr b="1" lang="ca" sz="800"/>
                        <a:t>58.951</a:t>
                      </a:r>
                      <a:endParaRPr b="1" sz="800"/>
                    </a:p>
                  </a:txBody>
                  <a:tcPr marT="63500" marB="63500" marR="63500" marL="63500"/>
                </a:tc>
                <a:tc>
                  <a:txBody>
                    <a:bodyPr/>
                    <a:lstStyle/>
                    <a:p>
                      <a:pPr indent="0" lvl="0" marL="0" rtl="0" algn="ctr">
                        <a:spcBef>
                          <a:spcPts val="0"/>
                        </a:spcBef>
                        <a:spcAft>
                          <a:spcPts val="0"/>
                        </a:spcAft>
                        <a:buNone/>
                      </a:pPr>
                      <a:r>
                        <a:rPr b="1" lang="ca" sz="800"/>
                        <a:t>47.014</a:t>
                      </a:r>
                      <a:endParaRPr b="1" sz="800"/>
                    </a:p>
                  </a:txBody>
                  <a:tcPr marT="63500" marB="63500" marR="63500" marL="63500"/>
                </a:tc>
                <a:tc>
                  <a:txBody>
                    <a:bodyPr/>
                    <a:lstStyle/>
                    <a:p>
                      <a:pPr indent="0" lvl="0" marL="0" rtl="0" algn="ctr">
                        <a:spcBef>
                          <a:spcPts val="0"/>
                        </a:spcBef>
                        <a:spcAft>
                          <a:spcPts val="0"/>
                        </a:spcAft>
                        <a:buNone/>
                      </a:pPr>
                      <a:r>
                        <a:rPr b="1" lang="ca" sz="800"/>
                        <a:t>37.047</a:t>
                      </a:r>
                      <a:endParaRPr b="1" sz="800"/>
                    </a:p>
                  </a:txBody>
                  <a:tcPr marT="63500" marB="63500" marR="63500" marL="63500"/>
                </a:tc>
                <a:tc>
                  <a:txBody>
                    <a:bodyPr/>
                    <a:lstStyle/>
                    <a:p>
                      <a:pPr indent="0" lvl="0" marL="0" rtl="0" algn="ctr">
                        <a:spcBef>
                          <a:spcPts val="0"/>
                        </a:spcBef>
                        <a:spcAft>
                          <a:spcPts val="0"/>
                        </a:spcAft>
                        <a:buNone/>
                      </a:pPr>
                      <a:r>
                        <a:rPr b="1" lang="ca" sz="800"/>
                        <a:t>29.306</a:t>
                      </a:r>
                      <a:endParaRPr b="1" sz="800"/>
                    </a:p>
                  </a:txBody>
                  <a:tcPr marT="63500" marB="63500" marR="63500" marL="63500"/>
                </a:tc>
                <a:tc>
                  <a:txBody>
                    <a:bodyPr/>
                    <a:lstStyle/>
                    <a:p>
                      <a:pPr indent="0" lvl="0" marL="0" rtl="0" algn="ctr">
                        <a:spcBef>
                          <a:spcPts val="0"/>
                        </a:spcBef>
                        <a:spcAft>
                          <a:spcPts val="0"/>
                        </a:spcAft>
                        <a:buNone/>
                      </a:pPr>
                      <a:r>
                        <a:rPr b="1" lang="ca" sz="800"/>
                        <a:t>37.313</a:t>
                      </a:r>
                      <a:endParaRPr b="1" sz="800"/>
                    </a:p>
                  </a:txBody>
                  <a:tcPr marT="63500" marB="63500" marR="63500" marL="63500"/>
                </a:tc>
                <a:tc>
                  <a:txBody>
                    <a:bodyPr/>
                    <a:lstStyle/>
                    <a:p>
                      <a:pPr indent="0" lvl="0" marL="0" rtl="0" algn="ctr">
                        <a:spcBef>
                          <a:spcPts val="0"/>
                        </a:spcBef>
                        <a:spcAft>
                          <a:spcPts val="0"/>
                        </a:spcAft>
                        <a:buNone/>
                      </a:pPr>
                      <a:r>
                        <a:rPr b="1" lang="ca" sz="800"/>
                        <a:t>38.803</a:t>
                      </a:r>
                      <a:endParaRPr b="1" sz="800"/>
                    </a:p>
                  </a:txBody>
                  <a:tcPr marT="63500" marB="63500" marR="63500" marL="63500"/>
                </a:tc>
                <a:tc>
                  <a:txBody>
                    <a:bodyPr/>
                    <a:lstStyle/>
                    <a:p>
                      <a:pPr indent="0" lvl="0" marL="0" rtl="0" algn="ctr">
                        <a:spcBef>
                          <a:spcPts val="0"/>
                        </a:spcBef>
                        <a:spcAft>
                          <a:spcPts val="0"/>
                        </a:spcAft>
                        <a:buNone/>
                      </a:pPr>
                      <a:r>
                        <a:rPr b="1" lang="ca" sz="800"/>
                        <a:t>48.222</a:t>
                      </a:r>
                      <a:endParaRPr b="1" sz="800"/>
                    </a:p>
                  </a:txBody>
                  <a:tcPr marT="63500" marB="63500" marR="63500" marL="63500"/>
                </a:tc>
                <a:tc>
                  <a:txBody>
                    <a:bodyPr/>
                    <a:lstStyle/>
                    <a:p>
                      <a:pPr indent="0" lvl="0" marL="0" rtl="0" algn="ctr">
                        <a:spcBef>
                          <a:spcPts val="0"/>
                        </a:spcBef>
                        <a:spcAft>
                          <a:spcPts val="0"/>
                        </a:spcAft>
                        <a:buNone/>
                      </a:pPr>
                      <a:r>
                        <a:rPr b="1" lang="ca" sz="800"/>
                        <a:t>66.987</a:t>
                      </a:r>
                      <a:endParaRPr b="1" sz="800"/>
                    </a:p>
                  </a:txBody>
                  <a:tcPr marT="63500" marB="63500" marR="63500" marL="63500"/>
                </a:tc>
              </a:tr>
            </a:tbl>
          </a:graphicData>
        </a:graphic>
      </p:graphicFrame>
      <p:sp>
        <p:nvSpPr>
          <p:cNvPr id="125" name="Google Shape;125;p22"/>
          <p:cNvSpPr txBox="1"/>
          <p:nvPr/>
        </p:nvSpPr>
        <p:spPr>
          <a:xfrm>
            <a:off x="244200" y="0"/>
            <a:ext cx="6996300" cy="6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3200">
                <a:latin typeface="EB Garamond"/>
                <a:ea typeface="EB Garamond"/>
                <a:cs typeface="EB Garamond"/>
                <a:sym typeface="EB Garamond"/>
              </a:rPr>
              <a:t>Objetivos Tácticos De Tráfico Del Email</a:t>
            </a:r>
            <a:endParaRPr b="1" sz="3100">
              <a:solidFill>
                <a:schemeClr val="dk1"/>
              </a:solidFill>
              <a:latin typeface="EB Garamond"/>
              <a:ea typeface="EB Garamond"/>
              <a:cs typeface="EB Garamond"/>
              <a:sym typeface="EB Garamon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3"/>
          <p:cNvSpPr txBox="1"/>
          <p:nvPr>
            <p:ph type="title"/>
          </p:nvPr>
        </p:nvSpPr>
        <p:spPr>
          <a:xfrm>
            <a:off x="421200" y="2204400"/>
            <a:ext cx="8301600" cy="73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4600">
                <a:latin typeface="Merriweather Black"/>
                <a:ea typeface="Merriweather Black"/>
                <a:cs typeface="Merriweather Black"/>
                <a:sym typeface="Merriweather Black"/>
              </a:rPr>
              <a:t>Calendario y presupuesto</a:t>
            </a:r>
            <a:endParaRPr sz="4800">
              <a:latin typeface="Merriweather Black"/>
              <a:ea typeface="Merriweather Black"/>
              <a:cs typeface="Merriweather Black"/>
              <a:sym typeface="Merriweather Blac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nvSpPr>
        <p:spPr>
          <a:xfrm>
            <a:off x="83925" y="78075"/>
            <a:ext cx="8726400" cy="64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3100">
                <a:latin typeface="EB Garamond"/>
                <a:ea typeface="EB Garamond"/>
                <a:cs typeface="EB Garamond"/>
                <a:sym typeface="EB Garamond"/>
              </a:rPr>
              <a:t>Presupuesto</a:t>
            </a:r>
            <a:r>
              <a:rPr b="1" lang="ca" sz="3100">
                <a:latin typeface="EB Garamond"/>
                <a:ea typeface="EB Garamond"/>
                <a:cs typeface="EB Garamond"/>
                <a:sym typeface="EB Garamond"/>
              </a:rPr>
              <a:t>         </a:t>
            </a:r>
            <a:endParaRPr b="1" sz="4300">
              <a:solidFill>
                <a:schemeClr val="dk2"/>
              </a:solidFill>
              <a:latin typeface="Roboto"/>
              <a:ea typeface="Roboto"/>
              <a:cs typeface="Roboto"/>
              <a:sym typeface="Roboto"/>
            </a:endParaRPr>
          </a:p>
          <a:p>
            <a:pPr indent="0" lvl="0" marL="0" rtl="0" algn="l">
              <a:spcBef>
                <a:spcPts val="0"/>
              </a:spcBef>
              <a:spcAft>
                <a:spcPts val="0"/>
              </a:spcAft>
              <a:buNone/>
            </a:pPr>
            <a:r>
              <a:t/>
            </a:r>
            <a:endParaRPr b="1" sz="3000">
              <a:solidFill>
                <a:schemeClr val="dk1"/>
              </a:solidFill>
              <a:latin typeface="EB Garamond"/>
              <a:ea typeface="EB Garamond"/>
              <a:cs typeface="EB Garamond"/>
              <a:sym typeface="EB Garamond"/>
            </a:endParaRPr>
          </a:p>
        </p:txBody>
      </p:sp>
      <p:graphicFrame>
        <p:nvGraphicFramePr>
          <p:cNvPr id="136" name="Google Shape;136;p24"/>
          <p:cNvGraphicFramePr/>
          <p:nvPr/>
        </p:nvGraphicFramePr>
        <p:xfrm>
          <a:off x="634800" y="904625"/>
          <a:ext cx="3000000" cy="3000000"/>
        </p:xfrm>
        <a:graphic>
          <a:graphicData uri="http://schemas.openxmlformats.org/drawingml/2006/table">
            <a:tbl>
              <a:tblPr>
                <a:noFill/>
                <a:tableStyleId>{0FF9DBF7-1C8F-4758-90A2-C08A842E56DB}</a:tableStyleId>
              </a:tblPr>
              <a:tblGrid>
                <a:gridCol w="1341600"/>
                <a:gridCol w="544400"/>
                <a:gridCol w="544400"/>
                <a:gridCol w="544400"/>
                <a:gridCol w="544400"/>
                <a:gridCol w="544400"/>
                <a:gridCol w="544400"/>
                <a:gridCol w="544400"/>
                <a:gridCol w="544400"/>
                <a:gridCol w="544400"/>
                <a:gridCol w="544400"/>
                <a:gridCol w="544400"/>
                <a:gridCol w="544400"/>
              </a:tblGrid>
              <a:tr h="444750">
                <a:tc>
                  <a:txBody>
                    <a:bodyPr/>
                    <a:lstStyle/>
                    <a:p>
                      <a:pPr indent="0" lvl="0" marL="0" rtl="0" algn="l">
                        <a:spcBef>
                          <a:spcPts val="0"/>
                        </a:spcBef>
                        <a:spcAft>
                          <a:spcPts val="0"/>
                        </a:spcAft>
                        <a:buNone/>
                      </a:pPr>
                      <a:r>
                        <a:t/>
                      </a:r>
                      <a:endParaRPr sz="1000"/>
                    </a:p>
                  </a:txBody>
                  <a:tcPr marT="63500" marB="63500" marR="63500" marL="63500">
                    <a:lnR cap="flat" cmpd="sng" w="9525">
                      <a:solidFill>
                        <a:srgbClr val="000000"/>
                      </a:solidFill>
                      <a:prstDash val="solid"/>
                      <a:round/>
                      <a:headEnd len="sm" w="sm" type="none"/>
                      <a:tailEnd len="sm" w="sm" type="none"/>
                    </a:lnR>
                  </a:tcPr>
                </a:tc>
                <a:tc>
                  <a:txBody>
                    <a:bodyPr/>
                    <a:lstStyle/>
                    <a:p>
                      <a:pPr indent="0" lvl="0" marL="0" rtl="0" algn="ctr">
                        <a:spcBef>
                          <a:spcPts val="0"/>
                        </a:spcBef>
                        <a:spcAft>
                          <a:spcPts val="0"/>
                        </a:spcAft>
                        <a:buNone/>
                      </a:pPr>
                      <a:r>
                        <a:rPr b="1" lang="ca" sz="1000"/>
                        <a:t>ENE</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ca" sz="1000"/>
                        <a:t>FEB</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ca" sz="1000"/>
                        <a:t>MAR</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ca" sz="1000"/>
                        <a:t>ABR</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ca" sz="1000"/>
                        <a:t>MAY</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ca" sz="1000"/>
                        <a:t>JUN</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ca" sz="1000"/>
                        <a:t>JUL</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ca" sz="1000"/>
                        <a:t>AGO</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ca" sz="1000"/>
                        <a:t>SEP</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ca" sz="1000"/>
                        <a:t>OCT</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ca" sz="1000"/>
                        <a:t>NOV</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ca" sz="1000"/>
                        <a:t>DIC</a:t>
                      </a:r>
                      <a:endParaRPr b="1"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9D9D9"/>
                    </a:solidFill>
                  </a:tcPr>
                </a:tc>
              </a:tr>
              <a:tr h="1047725">
                <a:tc>
                  <a:txBody>
                    <a:bodyPr/>
                    <a:lstStyle/>
                    <a:p>
                      <a:pPr indent="0" lvl="0" marL="0" rtl="0" algn="ctr">
                        <a:spcBef>
                          <a:spcPts val="0"/>
                        </a:spcBef>
                        <a:spcAft>
                          <a:spcPts val="0"/>
                        </a:spcAft>
                        <a:buNone/>
                      </a:pPr>
                      <a:r>
                        <a:rPr b="1" lang="ca" sz="1000"/>
                        <a:t>Profesionales (Diseño + Implementación) 16€ / h</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320€</a:t>
                      </a:r>
                      <a:endParaRPr sz="1000"/>
                    </a:p>
                    <a:p>
                      <a:pPr indent="0" lvl="0" marL="0" rtl="0" algn="l">
                        <a:spcBef>
                          <a:spcPts val="0"/>
                        </a:spcBef>
                        <a:spcAft>
                          <a:spcPts val="0"/>
                        </a:spcAft>
                        <a:buNone/>
                      </a:pPr>
                      <a:r>
                        <a:t/>
                      </a:r>
                      <a:endParaRPr sz="1000"/>
                    </a:p>
                    <a:p>
                      <a:pPr indent="0" lvl="0" marL="0" rtl="0" algn="ctr">
                        <a:spcBef>
                          <a:spcPts val="0"/>
                        </a:spcBef>
                        <a:spcAft>
                          <a:spcPts val="0"/>
                        </a:spcAft>
                        <a:buNone/>
                      </a:pPr>
                      <a:r>
                        <a:rPr lang="ca" sz="1000"/>
                        <a:t>20h</a:t>
                      </a:r>
                      <a:endParaRPr sz="1000"/>
                    </a:p>
                  </a:txBody>
                  <a:tcPr marT="63500" marB="63500" marR="63500" marL="63500">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320€</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ca" sz="1000"/>
                        <a:t>20h</a:t>
                      </a:r>
                      <a:endParaRPr sz="1000"/>
                    </a:p>
                  </a:txBody>
                  <a:tcPr marT="63500" marB="63500" marR="63500" marL="63500">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320€</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ca" sz="1000"/>
                        <a:t>20h</a:t>
                      </a:r>
                      <a:endParaRPr sz="1000"/>
                    </a:p>
                  </a:txBody>
                  <a:tcPr marT="63500" marB="63500" marR="63500" marL="63500">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320€</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ca" sz="1000"/>
                        <a:t>20h</a:t>
                      </a:r>
                      <a:endParaRPr sz="1000"/>
                    </a:p>
                  </a:txBody>
                  <a:tcPr marT="63500" marB="63500" marR="63500" marL="63500">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320€</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ca" sz="1000"/>
                        <a:t>20h</a:t>
                      </a:r>
                      <a:endParaRPr sz="1000"/>
                    </a:p>
                  </a:txBody>
                  <a:tcPr marT="63500" marB="63500" marR="63500" marL="63500">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320€</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ca" sz="1000"/>
                        <a:t>20h</a:t>
                      </a:r>
                      <a:endParaRPr sz="1000"/>
                    </a:p>
                  </a:txBody>
                  <a:tcPr marT="63500" marB="63500" marR="63500" marL="63500">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640€</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ca" sz="1000"/>
                        <a:t>40h</a:t>
                      </a:r>
                      <a:endParaRPr sz="1000"/>
                    </a:p>
                  </a:txBody>
                  <a:tcPr marT="63500" marB="63500" marR="63500" marL="63500">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640€</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ca" sz="1000"/>
                        <a:t>40h</a:t>
                      </a:r>
                      <a:endParaRPr sz="1000"/>
                    </a:p>
                  </a:txBody>
                  <a:tcPr marT="63500" marB="63500" marR="63500" marL="63500">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640€</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ca" sz="1000"/>
                        <a:t>40h</a:t>
                      </a:r>
                      <a:endParaRPr sz="1000"/>
                    </a:p>
                  </a:txBody>
                  <a:tcPr marT="63500" marB="63500" marR="63500" marL="63500">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320€</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ca" sz="1000"/>
                        <a:t>20h</a:t>
                      </a:r>
                      <a:endParaRPr sz="1000"/>
                    </a:p>
                  </a:txBody>
                  <a:tcPr marT="63500" marB="63500" marR="63500" marL="63500">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640€</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ca" sz="1000"/>
                        <a:t>40h</a:t>
                      </a:r>
                      <a:endParaRPr sz="1000"/>
                    </a:p>
                  </a:txBody>
                  <a:tcPr marT="63500" marB="63500" marR="63500" marL="63500">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640€</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ca" sz="1000"/>
                        <a:t>40h</a:t>
                      </a:r>
                      <a:endParaRPr sz="1000"/>
                    </a:p>
                  </a:txBody>
                  <a:tcPr marT="63500" marB="63500" marR="63500" marL="63500">
                    <a:lnT cap="flat" cmpd="sng" w="9525">
                      <a:solidFill>
                        <a:srgbClr val="000000"/>
                      </a:solidFill>
                      <a:prstDash val="solid"/>
                      <a:round/>
                      <a:headEnd len="sm" w="sm" type="none"/>
                      <a:tailEnd len="sm" w="sm" type="none"/>
                    </a:lnT>
                  </a:tcPr>
                </a:tc>
              </a:tr>
              <a:tr h="839250">
                <a:tc>
                  <a:txBody>
                    <a:bodyPr/>
                    <a:lstStyle/>
                    <a:p>
                      <a:pPr indent="0" lvl="0" marL="0" rtl="0" algn="ctr">
                        <a:spcBef>
                          <a:spcPts val="0"/>
                        </a:spcBef>
                        <a:spcAft>
                          <a:spcPts val="0"/>
                        </a:spcAft>
                        <a:buNone/>
                      </a:pPr>
                      <a:r>
                        <a:rPr b="1" lang="ca" sz="1000"/>
                        <a:t>BD propia (Mailchimp Standard)</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42€</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126€</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267€</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318€</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383€</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383€</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421€</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421€</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421€</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589€</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589€</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589€</a:t>
                      </a:r>
                      <a:endParaRPr sz="1000"/>
                    </a:p>
                  </a:txBody>
                  <a:tcPr marT="63500" marB="63500" marR="63500" marL="63500"/>
                </a:tc>
              </a:tr>
              <a:tr h="630800">
                <a:tc>
                  <a:txBody>
                    <a:bodyPr/>
                    <a:lstStyle/>
                    <a:p>
                      <a:pPr indent="0" lvl="0" marL="0" rtl="0" algn="ctr">
                        <a:spcBef>
                          <a:spcPts val="0"/>
                        </a:spcBef>
                        <a:spcAft>
                          <a:spcPts val="0"/>
                        </a:spcAft>
                        <a:buNone/>
                      </a:pPr>
                      <a:r>
                        <a:rPr b="1" lang="ca" sz="1000"/>
                        <a:t>BD Alquilada </a:t>
                      </a:r>
                      <a:endParaRPr b="1" sz="1000"/>
                    </a:p>
                    <a:p>
                      <a:pPr indent="0" lvl="0" marL="0" rtl="0" algn="ctr">
                        <a:spcBef>
                          <a:spcPts val="0"/>
                        </a:spcBef>
                        <a:spcAft>
                          <a:spcPts val="0"/>
                        </a:spcAft>
                        <a:buNone/>
                      </a:pPr>
                      <a:r>
                        <a:rPr b="1" lang="ca" sz="1000"/>
                        <a:t>CPM 11€</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0</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0</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0</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0</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0</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0</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1.574€</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1.407€</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1.909€</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1.902€</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1.925€</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2.131€</a:t>
                      </a:r>
                      <a:endParaRPr sz="1000"/>
                    </a:p>
                  </a:txBody>
                  <a:tcPr marT="63500" marB="63500" marR="63500" marL="63500"/>
                </a:tc>
              </a:tr>
              <a:tr h="422325">
                <a:tc>
                  <a:txBody>
                    <a:bodyPr/>
                    <a:lstStyle/>
                    <a:p>
                      <a:pPr indent="0" lvl="0" marL="0" rtl="0" algn="ctr">
                        <a:spcBef>
                          <a:spcPts val="0"/>
                        </a:spcBef>
                        <a:spcAft>
                          <a:spcPts val="0"/>
                        </a:spcAft>
                        <a:buNone/>
                      </a:pPr>
                      <a:r>
                        <a:t/>
                      </a:r>
                      <a:endParaRPr b="1" sz="1000"/>
                    </a:p>
                    <a:p>
                      <a:pPr indent="0" lvl="0" marL="0" rtl="0" algn="ctr">
                        <a:spcBef>
                          <a:spcPts val="0"/>
                        </a:spcBef>
                        <a:spcAft>
                          <a:spcPts val="0"/>
                        </a:spcAft>
                        <a:buNone/>
                      </a:pPr>
                      <a:r>
                        <a:rPr b="1" lang="ca" sz="1000"/>
                        <a:t>TOTAL</a:t>
                      </a:r>
                      <a:endParaRPr b="1" sz="1000"/>
                    </a:p>
                    <a:p>
                      <a:pPr indent="0" lvl="0" marL="0" rtl="0" algn="ctr">
                        <a:spcBef>
                          <a:spcPts val="0"/>
                        </a:spcBef>
                        <a:spcAft>
                          <a:spcPts val="0"/>
                        </a:spcAft>
                        <a:buNone/>
                      </a:pPr>
                      <a:r>
                        <a:t/>
                      </a:r>
                      <a:endParaRPr b="1" sz="1000"/>
                    </a:p>
                    <a:p>
                      <a:pPr indent="0" lvl="0" marL="0" rtl="0" algn="ctr">
                        <a:spcBef>
                          <a:spcPts val="0"/>
                        </a:spcBef>
                        <a:spcAft>
                          <a:spcPts val="0"/>
                        </a:spcAft>
                        <a:buNone/>
                      </a:pPr>
                      <a:r>
                        <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362€</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446€</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587€</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638€</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703€</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703€</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2.635€</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2.468€</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2.970€</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2.811€</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3.154€</a:t>
                      </a:r>
                      <a:endParaRPr sz="1000"/>
                    </a:p>
                    <a:p>
                      <a:pPr indent="0" lvl="0" marL="0" rtl="0" algn="ctr">
                        <a:spcBef>
                          <a:spcPts val="0"/>
                        </a:spcBef>
                        <a:spcAft>
                          <a:spcPts val="0"/>
                        </a:spcAft>
                        <a:buNone/>
                      </a:pPr>
                      <a:r>
                        <a:t/>
                      </a:r>
                      <a:endParaRPr sz="1000"/>
                    </a:p>
                  </a:txBody>
                  <a:tcPr marT="63500" marB="63500" marR="63500" marL="63500"/>
                </a:tc>
                <a:tc>
                  <a:txBody>
                    <a:bodyPr/>
                    <a:lstStyle/>
                    <a:p>
                      <a:pPr indent="0" lvl="0" marL="0" rtl="0" algn="ctr">
                        <a:spcBef>
                          <a:spcPts val="0"/>
                        </a:spcBef>
                        <a:spcAft>
                          <a:spcPts val="0"/>
                        </a:spcAft>
                        <a:buNone/>
                      </a:pPr>
                      <a:r>
                        <a:t/>
                      </a:r>
                      <a:endParaRPr sz="1000"/>
                    </a:p>
                    <a:p>
                      <a:pPr indent="0" lvl="0" marL="0" rtl="0" algn="ctr">
                        <a:spcBef>
                          <a:spcPts val="0"/>
                        </a:spcBef>
                        <a:spcAft>
                          <a:spcPts val="0"/>
                        </a:spcAft>
                        <a:buNone/>
                      </a:pPr>
                      <a:r>
                        <a:rPr lang="ca" sz="1000"/>
                        <a:t>3.360€</a:t>
                      </a:r>
                      <a:endParaRPr sz="1000"/>
                    </a:p>
                  </a:txBody>
                  <a:tcPr marT="63500" marB="63500" marR="63500" marL="63500"/>
                </a:tc>
              </a:tr>
            </a:tbl>
          </a:graphicData>
        </a:graphic>
      </p:graphicFrame>
      <p:sp>
        <p:nvSpPr>
          <p:cNvPr id="137" name="Google Shape;137;p24"/>
          <p:cNvSpPr txBox="1"/>
          <p:nvPr/>
        </p:nvSpPr>
        <p:spPr>
          <a:xfrm>
            <a:off x="2947125" y="4603750"/>
            <a:ext cx="30000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ca" sz="1300"/>
              <a:t>PRESUPUESTO</a:t>
            </a:r>
            <a:r>
              <a:rPr b="1" lang="ca" sz="1300"/>
              <a:t> </a:t>
            </a:r>
            <a:r>
              <a:rPr b="1" lang="ca" sz="1300"/>
              <a:t>TOTAL = 20.837€</a:t>
            </a:r>
            <a:endParaRPr b="1" sz="13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5"/>
          <p:cNvSpPr txBox="1"/>
          <p:nvPr/>
        </p:nvSpPr>
        <p:spPr>
          <a:xfrm>
            <a:off x="55175" y="104400"/>
            <a:ext cx="8726400" cy="6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3300">
                <a:latin typeface="EB Garamond"/>
                <a:ea typeface="EB Garamond"/>
                <a:cs typeface="EB Garamond"/>
                <a:sym typeface="EB Garamond"/>
              </a:rPr>
              <a:t>Calendario</a:t>
            </a:r>
            <a:r>
              <a:rPr b="1" lang="ca" sz="3300">
                <a:latin typeface="EB Garamond"/>
                <a:ea typeface="EB Garamond"/>
                <a:cs typeface="EB Garamond"/>
                <a:sym typeface="EB Garamond"/>
              </a:rPr>
              <a:t>        </a:t>
            </a:r>
            <a:endParaRPr b="1" sz="4500" u="sng">
              <a:solidFill>
                <a:schemeClr val="dk2"/>
              </a:solidFill>
              <a:latin typeface="Roboto"/>
              <a:ea typeface="Roboto"/>
              <a:cs typeface="Roboto"/>
              <a:sym typeface="Roboto"/>
            </a:endParaRPr>
          </a:p>
          <a:p>
            <a:pPr indent="0" lvl="0" marL="0" rtl="0" algn="l">
              <a:spcBef>
                <a:spcPts val="0"/>
              </a:spcBef>
              <a:spcAft>
                <a:spcPts val="0"/>
              </a:spcAft>
              <a:buNone/>
            </a:pPr>
            <a:r>
              <a:t/>
            </a:r>
            <a:endParaRPr b="1" sz="3200">
              <a:solidFill>
                <a:schemeClr val="dk1"/>
              </a:solidFill>
              <a:latin typeface="EB Garamond"/>
              <a:ea typeface="EB Garamond"/>
              <a:cs typeface="EB Garamond"/>
              <a:sym typeface="EB Garamond"/>
            </a:endParaRPr>
          </a:p>
        </p:txBody>
      </p:sp>
      <p:graphicFrame>
        <p:nvGraphicFramePr>
          <p:cNvPr id="143" name="Google Shape;143;p25"/>
          <p:cNvGraphicFramePr/>
          <p:nvPr/>
        </p:nvGraphicFramePr>
        <p:xfrm>
          <a:off x="1042825" y="954250"/>
          <a:ext cx="3000000" cy="3000000"/>
        </p:xfrm>
        <a:graphic>
          <a:graphicData uri="http://schemas.openxmlformats.org/drawingml/2006/table">
            <a:tbl>
              <a:tblPr>
                <a:noFill/>
                <a:tableStyleId>{0FF9DBF7-1C8F-4758-90A2-C08A842E56DB}</a:tableStyleId>
              </a:tblPr>
              <a:tblGrid>
                <a:gridCol w="1586650"/>
                <a:gridCol w="455975"/>
                <a:gridCol w="455975"/>
                <a:gridCol w="455975"/>
                <a:gridCol w="455975"/>
                <a:gridCol w="455975"/>
                <a:gridCol w="455975"/>
                <a:gridCol w="455975"/>
                <a:gridCol w="455975"/>
                <a:gridCol w="455975"/>
                <a:gridCol w="455975"/>
                <a:gridCol w="455975"/>
                <a:gridCol w="455975"/>
              </a:tblGrid>
              <a:tr h="378300">
                <a:tc>
                  <a:txBody>
                    <a:bodyPr/>
                    <a:lstStyle/>
                    <a:p>
                      <a:pPr indent="0" lvl="0" marL="0" rtl="0" algn="ctr">
                        <a:spcBef>
                          <a:spcPts val="0"/>
                        </a:spcBef>
                        <a:spcAft>
                          <a:spcPts val="0"/>
                        </a:spcAft>
                        <a:buNone/>
                      </a:pPr>
                      <a:r>
                        <a:rPr b="1" lang="ca" sz="1300"/>
                        <a:t>Campañas</a:t>
                      </a:r>
                      <a:endParaRPr b="1" sz="13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M1</a:t>
                      </a:r>
                      <a:endParaRPr b="1" sz="1000"/>
                    </a:p>
                  </a:txBody>
                  <a:tcPr marT="63500" marB="63500" marR="63500" marL="63500">
                    <a:solidFill>
                      <a:srgbClr val="D9D9D9"/>
                    </a:solidFill>
                  </a:tcPr>
                </a:tc>
                <a:tc>
                  <a:txBody>
                    <a:bodyPr/>
                    <a:lstStyle/>
                    <a:p>
                      <a:pPr indent="0" lvl="0" marL="0" rtl="0" algn="ctr">
                        <a:spcBef>
                          <a:spcPts val="0"/>
                        </a:spcBef>
                        <a:spcAft>
                          <a:spcPts val="0"/>
                        </a:spcAft>
                        <a:buNone/>
                      </a:pPr>
                      <a:r>
                        <a:rPr b="1" lang="ca" sz="1000"/>
                        <a:t>M2</a:t>
                      </a:r>
                      <a:endParaRPr b="1" sz="1000"/>
                    </a:p>
                  </a:txBody>
                  <a:tcPr marT="63500" marB="63500" marR="63500" marL="63500">
                    <a:solidFill>
                      <a:srgbClr val="D9D9D9"/>
                    </a:solidFill>
                  </a:tcPr>
                </a:tc>
                <a:tc>
                  <a:txBody>
                    <a:bodyPr/>
                    <a:lstStyle/>
                    <a:p>
                      <a:pPr indent="0" lvl="0" marL="0" rtl="0" algn="ctr">
                        <a:spcBef>
                          <a:spcPts val="0"/>
                        </a:spcBef>
                        <a:spcAft>
                          <a:spcPts val="0"/>
                        </a:spcAft>
                        <a:buNone/>
                      </a:pPr>
                      <a:r>
                        <a:rPr b="1" lang="ca" sz="1000"/>
                        <a:t>M3</a:t>
                      </a:r>
                      <a:endParaRPr b="1" sz="1000"/>
                    </a:p>
                  </a:txBody>
                  <a:tcPr marT="63500" marB="63500" marR="63500" marL="63500">
                    <a:solidFill>
                      <a:srgbClr val="D9D9D9"/>
                    </a:solidFill>
                  </a:tcPr>
                </a:tc>
                <a:tc>
                  <a:txBody>
                    <a:bodyPr/>
                    <a:lstStyle/>
                    <a:p>
                      <a:pPr indent="0" lvl="0" marL="0" rtl="0" algn="ctr">
                        <a:spcBef>
                          <a:spcPts val="0"/>
                        </a:spcBef>
                        <a:spcAft>
                          <a:spcPts val="0"/>
                        </a:spcAft>
                        <a:buNone/>
                      </a:pPr>
                      <a:r>
                        <a:rPr b="1" lang="ca" sz="1000"/>
                        <a:t>M4</a:t>
                      </a:r>
                      <a:endParaRPr b="1" sz="1000"/>
                    </a:p>
                  </a:txBody>
                  <a:tcPr marT="63500" marB="63500" marR="63500" marL="63500">
                    <a:solidFill>
                      <a:srgbClr val="D9D9D9"/>
                    </a:solidFill>
                  </a:tcPr>
                </a:tc>
                <a:tc>
                  <a:txBody>
                    <a:bodyPr/>
                    <a:lstStyle/>
                    <a:p>
                      <a:pPr indent="0" lvl="0" marL="0" rtl="0" algn="ctr">
                        <a:spcBef>
                          <a:spcPts val="0"/>
                        </a:spcBef>
                        <a:spcAft>
                          <a:spcPts val="0"/>
                        </a:spcAft>
                        <a:buNone/>
                      </a:pPr>
                      <a:r>
                        <a:rPr b="1" lang="ca" sz="1000"/>
                        <a:t>M5</a:t>
                      </a:r>
                      <a:endParaRPr b="1" sz="1000"/>
                    </a:p>
                  </a:txBody>
                  <a:tcPr marT="63500" marB="63500" marR="63500" marL="63500">
                    <a:solidFill>
                      <a:srgbClr val="D9D9D9"/>
                    </a:solidFill>
                  </a:tcPr>
                </a:tc>
                <a:tc>
                  <a:txBody>
                    <a:bodyPr/>
                    <a:lstStyle/>
                    <a:p>
                      <a:pPr indent="0" lvl="0" marL="0" rtl="0" algn="ctr">
                        <a:spcBef>
                          <a:spcPts val="0"/>
                        </a:spcBef>
                        <a:spcAft>
                          <a:spcPts val="0"/>
                        </a:spcAft>
                        <a:buNone/>
                      </a:pPr>
                      <a:r>
                        <a:rPr b="1" lang="ca" sz="1000"/>
                        <a:t>M6</a:t>
                      </a:r>
                      <a:endParaRPr b="1" sz="1000"/>
                    </a:p>
                  </a:txBody>
                  <a:tcPr marT="63500" marB="63500" marR="63500" marL="63500">
                    <a:solidFill>
                      <a:srgbClr val="D9D9D9"/>
                    </a:solidFill>
                  </a:tcPr>
                </a:tc>
                <a:tc>
                  <a:txBody>
                    <a:bodyPr/>
                    <a:lstStyle/>
                    <a:p>
                      <a:pPr indent="0" lvl="0" marL="0" rtl="0" algn="ctr">
                        <a:spcBef>
                          <a:spcPts val="0"/>
                        </a:spcBef>
                        <a:spcAft>
                          <a:spcPts val="0"/>
                        </a:spcAft>
                        <a:buNone/>
                      </a:pPr>
                      <a:r>
                        <a:rPr b="1" lang="ca" sz="1000"/>
                        <a:t>M7</a:t>
                      </a:r>
                      <a:endParaRPr b="1" sz="1000"/>
                    </a:p>
                  </a:txBody>
                  <a:tcPr marT="63500" marB="63500" marR="63500" marL="63500">
                    <a:solidFill>
                      <a:srgbClr val="D9D9D9"/>
                    </a:solidFill>
                  </a:tcPr>
                </a:tc>
                <a:tc>
                  <a:txBody>
                    <a:bodyPr/>
                    <a:lstStyle/>
                    <a:p>
                      <a:pPr indent="0" lvl="0" marL="0" rtl="0" algn="ctr">
                        <a:spcBef>
                          <a:spcPts val="0"/>
                        </a:spcBef>
                        <a:spcAft>
                          <a:spcPts val="0"/>
                        </a:spcAft>
                        <a:buNone/>
                      </a:pPr>
                      <a:r>
                        <a:rPr b="1" lang="ca" sz="1000"/>
                        <a:t>M8</a:t>
                      </a:r>
                      <a:endParaRPr b="1" sz="1000"/>
                    </a:p>
                  </a:txBody>
                  <a:tcPr marT="63500" marB="63500" marR="63500" marL="63500">
                    <a:solidFill>
                      <a:srgbClr val="D9D9D9"/>
                    </a:solidFill>
                  </a:tcPr>
                </a:tc>
                <a:tc>
                  <a:txBody>
                    <a:bodyPr/>
                    <a:lstStyle/>
                    <a:p>
                      <a:pPr indent="0" lvl="0" marL="0" rtl="0" algn="ctr">
                        <a:spcBef>
                          <a:spcPts val="0"/>
                        </a:spcBef>
                        <a:spcAft>
                          <a:spcPts val="0"/>
                        </a:spcAft>
                        <a:buNone/>
                      </a:pPr>
                      <a:r>
                        <a:rPr b="1" lang="ca" sz="1000"/>
                        <a:t>M9</a:t>
                      </a:r>
                      <a:endParaRPr b="1" sz="1000"/>
                    </a:p>
                  </a:txBody>
                  <a:tcPr marT="63500" marB="63500" marR="63500" marL="63500">
                    <a:solidFill>
                      <a:srgbClr val="D9D9D9"/>
                    </a:solidFill>
                  </a:tcPr>
                </a:tc>
                <a:tc>
                  <a:txBody>
                    <a:bodyPr/>
                    <a:lstStyle/>
                    <a:p>
                      <a:pPr indent="0" lvl="0" marL="0" rtl="0" algn="ctr">
                        <a:spcBef>
                          <a:spcPts val="0"/>
                        </a:spcBef>
                        <a:spcAft>
                          <a:spcPts val="0"/>
                        </a:spcAft>
                        <a:buNone/>
                      </a:pPr>
                      <a:r>
                        <a:rPr b="1" lang="ca" sz="1000"/>
                        <a:t>M10</a:t>
                      </a:r>
                      <a:endParaRPr b="1" sz="1000"/>
                    </a:p>
                  </a:txBody>
                  <a:tcPr marT="63500" marB="63500" marR="63500" marL="63500">
                    <a:solidFill>
                      <a:srgbClr val="D9D9D9"/>
                    </a:solidFill>
                  </a:tcPr>
                </a:tc>
                <a:tc>
                  <a:txBody>
                    <a:bodyPr/>
                    <a:lstStyle/>
                    <a:p>
                      <a:pPr indent="0" lvl="0" marL="0" rtl="0" algn="ctr">
                        <a:spcBef>
                          <a:spcPts val="0"/>
                        </a:spcBef>
                        <a:spcAft>
                          <a:spcPts val="0"/>
                        </a:spcAft>
                        <a:buNone/>
                      </a:pPr>
                      <a:r>
                        <a:rPr b="1" lang="ca" sz="1000"/>
                        <a:t>M11</a:t>
                      </a:r>
                      <a:endParaRPr b="1" sz="1000"/>
                    </a:p>
                  </a:txBody>
                  <a:tcPr marT="63500" marB="63500" marR="63500" marL="63500">
                    <a:solidFill>
                      <a:srgbClr val="D9D9D9"/>
                    </a:solidFill>
                  </a:tcPr>
                </a:tc>
                <a:tc>
                  <a:txBody>
                    <a:bodyPr/>
                    <a:lstStyle/>
                    <a:p>
                      <a:pPr indent="0" lvl="0" marL="0" rtl="0" algn="ctr">
                        <a:spcBef>
                          <a:spcPts val="0"/>
                        </a:spcBef>
                        <a:spcAft>
                          <a:spcPts val="0"/>
                        </a:spcAft>
                        <a:buNone/>
                      </a:pPr>
                      <a:r>
                        <a:rPr b="1" lang="ca" sz="1000"/>
                        <a:t>M12</a:t>
                      </a:r>
                      <a:endParaRPr b="1" sz="1000"/>
                    </a:p>
                  </a:txBody>
                  <a:tcPr marT="63500" marB="63500" marR="63500" marL="63500">
                    <a:solidFill>
                      <a:srgbClr val="D9D9D9"/>
                    </a:solidFill>
                  </a:tcPr>
                </a:tc>
              </a:tr>
              <a:tr h="378300">
                <a:tc>
                  <a:txBody>
                    <a:bodyPr/>
                    <a:lstStyle/>
                    <a:p>
                      <a:pPr indent="0" lvl="0" marL="0" rtl="0" algn="r">
                        <a:spcBef>
                          <a:spcPts val="0"/>
                        </a:spcBef>
                        <a:spcAft>
                          <a:spcPts val="0"/>
                        </a:spcAft>
                        <a:buNone/>
                      </a:pPr>
                      <a:r>
                        <a:rPr b="1" lang="ca" sz="1000"/>
                        <a:t>Black Friday</a:t>
                      </a:r>
                      <a:endParaRPr b="1"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solidFill>
                      <a:srgbClr val="000000"/>
                    </a:solidFill>
                  </a:tcPr>
                </a:tc>
                <a:tc>
                  <a:txBody>
                    <a:bodyPr/>
                    <a:lstStyle/>
                    <a:p>
                      <a:pPr indent="0" lvl="0" marL="0" rtl="0" algn="l">
                        <a:spcBef>
                          <a:spcPts val="0"/>
                        </a:spcBef>
                        <a:spcAft>
                          <a:spcPts val="0"/>
                        </a:spcAft>
                        <a:buNone/>
                      </a:pPr>
                      <a:r>
                        <a:t/>
                      </a:r>
                      <a:endParaRPr sz="1000"/>
                    </a:p>
                  </a:txBody>
                  <a:tcPr marT="63500" marB="63500" marR="63500" marL="63500"/>
                </a:tc>
              </a:tr>
              <a:tr h="378300">
                <a:tc>
                  <a:txBody>
                    <a:bodyPr/>
                    <a:lstStyle/>
                    <a:p>
                      <a:pPr indent="0" lvl="0" marL="0" rtl="0" algn="r">
                        <a:spcBef>
                          <a:spcPts val="0"/>
                        </a:spcBef>
                        <a:spcAft>
                          <a:spcPts val="0"/>
                        </a:spcAft>
                        <a:buNone/>
                      </a:pPr>
                      <a:r>
                        <a:rPr b="1" lang="ca" sz="1000"/>
                        <a:t>Navidad</a:t>
                      </a:r>
                      <a:endParaRPr b="1"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solidFill>
                          <a:srgbClr val="FF0000"/>
                        </a:solidFill>
                      </a:endParaRPr>
                    </a:p>
                  </a:txBody>
                  <a:tcPr marT="63500" marB="63500" marR="63500" marL="63500">
                    <a:solidFill>
                      <a:srgbClr val="FF0000"/>
                    </a:solidFill>
                  </a:tcPr>
                </a:tc>
              </a:tr>
              <a:tr h="378300">
                <a:tc>
                  <a:txBody>
                    <a:bodyPr/>
                    <a:lstStyle/>
                    <a:p>
                      <a:pPr indent="0" lvl="0" marL="0" rtl="0" algn="r">
                        <a:spcBef>
                          <a:spcPts val="0"/>
                        </a:spcBef>
                        <a:spcAft>
                          <a:spcPts val="0"/>
                        </a:spcAft>
                        <a:buNone/>
                      </a:pPr>
                      <a:r>
                        <a:rPr b="1" lang="ca" sz="1000"/>
                        <a:t>Dia del Perro</a:t>
                      </a:r>
                      <a:endParaRPr b="1"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solidFill>
                      <a:srgbClr val="4A86E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r>
              <a:tr h="378300">
                <a:tc>
                  <a:txBody>
                    <a:bodyPr/>
                    <a:lstStyle/>
                    <a:p>
                      <a:pPr indent="0" lvl="0" marL="0" rtl="0" algn="r">
                        <a:spcBef>
                          <a:spcPts val="0"/>
                        </a:spcBef>
                        <a:spcAft>
                          <a:spcPts val="0"/>
                        </a:spcAft>
                        <a:buNone/>
                      </a:pPr>
                      <a:r>
                        <a:rPr b="1" lang="ca" sz="1000"/>
                        <a:t>Dia del Gato</a:t>
                      </a:r>
                      <a:endParaRPr b="1"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solidFill>
                      <a:srgbClr val="FF9900"/>
                    </a:solidFill>
                  </a:tcPr>
                </a:tc>
                <a:tc>
                  <a:txBody>
                    <a:bodyPr/>
                    <a:lstStyle/>
                    <a:p>
                      <a:pPr indent="0" lvl="0" marL="0" rtl="0" algn="l">
                        <a:spcBef>
                          <a:spcPts val="0"/>
                        </a:spcBef>
                        <a:spcAft>
                          <a:spcPts val="0"/>
                        </a:spcAft>
                        <a:buNone/>
                      </a:pPr>
                      <a:r>
                        <a:t/>
                      </a:r>
                      <a:endParaRPr sz="1000"/>
                    </a:p>
                  </a:txBody>
                  <a:tcPr marT="63500" marB="63500" marR="63500" marL="63500">
                    <a:solidFill>
                      <a:srgbClr val="FF9900"/>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r>
              <a:tr h="378300">
                <a:tc>
                  <a:txBody>
                    <a:bodyPr/>
                    <a:lstStyle/>
                    <a:p>
                      <a:pPr indent="0" lvl="0" marL="0" rtl="0" algn="r">
                        <a:spcBef>
                          <a:spcPts val="0"/>
                        </a:spcBef>
                        <a:spcAft>
                          <a:spcPts val="0"/>
                        </a:spcAft>
                        <a:buNone/>
                      </a:pPr>
                      <a:r>
                        <a:rPr b="1" lang="ca" sz="1000"/>
                        <a:t>Dia de la Mascota</a:t>
                      </a:r>
                      <a:endParaRPr b="1"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solidFill>
                      <a:srgbClr val="FF00FF"/>
                    </a:solidFill>
                  </a:tcPr>
                </a:tc>
                <a:tc>
                  <a:txBody>
                    <a:bodyPr/>
                    <a:lstStyle/>
                    <a:p>
                      <a:pPr indent="0" lvl="0" marL="0" rtl="0" algn="l">
                        <a:spcBef>
                          <a:spcPts val="0"/>
                        </a:spcBef>
                        <a:spcAft>
                          <a:spcPts val="0"/>
                        </a:spcAft>
                        <a:buNone/>
                      </a:pPr>
                      <a:r>
                        <a:t/>
                      </a:r>
                      <a:endParaRPr sz="1000"/>
                    </a:p>
                  </a:txBody>
                  <a:tcPr marT="63500" marB="63500" marR="63500" marL="63500">
                    <a:solidFill>
                      <a:srgbClr val="FF00FF"/>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r>
              <a:tr h="378300">
                <a:tc>
                  <a:txBody>
                    <a:bodyPr/>
                    <a:lstStyle/>
                    <a:p>
                      <a:pPr indent="0" lvl="0" marL="0" rtl="0" algn="r">
                        <a:spcBef>
                          <a:spcPts val="0"/>
                        </a:spcBef>
                        <a:spcAft>
                          <a:spcPts val="0"/>
                        </a:spcAft>
                        <a:buNone/>
                      </a:pPr>
                      <a:r>
                        <a:rPr b="1" lang="ca" sz="1000"/>
                        <a:t>Cumpleaños Mascota</a:t>
                      </a:r>
                      <a:endParaRPr b="1"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r>
              <a:tr h="378300">
                <a:tc>
                  <a:txBody>
                    <a:bodyPr/>
                    <a:lstStyle/>
                    <a:p>
                      <a:pPr indent="0" lvl="0" marL="0" rtl="0" algn="r">
                        <a:spcBef>
                          <a:spcPts val="0"/>
                        </a:spcBef>
                        <a:spcAft>
                          <a:spcPts val="0"/>
                        </a:spcAft>
                        <a:buNone/>
                      </a:pPr>
                      <a:r>
                        <a:rPr b="1" lang="ca" sz="1000"/>
                        <a:t>Recuperación Carrito</a:t>
                      </a:r>
                      <a:endParaRPr b="1"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r>
              <a:tr h="378300">
                <a:tc>
                  <a:txBody>
                    <a:bodyPr/>
                    <a:lstStyle/>
                    <a:p>
                      <a:pPr indent="0" lvl="0" marL="0" rtl="0" algn="r">
                        <a:spcBef>
                          <a:spcPts val="0"/>
                        </a:spcBef>
                        <a:spcAft>
                          <a:spcPts val="0"/>
                        </a:spcAft>
                        <a:buNone/>
                      </a:pPr>
                      <a:r>
                        <a:rPr b="1" lang="ca" sz="1000"/>
                        <a:t>Boletin Permanente</a:t>
                      </a:r>
                      <a:endParaRPr b="1"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highlight>
                          <a:srgbClr val="FF0000"/>
                        </a:highlight>
                      </a:endParaRPr>
                    </a:p>
                  </a:txBody>
                  <a:tcPr marT="63500" marB="63500" marR="63500" marL="63500">
                    <a:solidFill>
                      <a:srgbClr val="FFFF00"/>
                    </a:solidFill>
                  </a:tcPr>
                </a:tc>
                <a:tc>
                  <a:txBody>
                    <a:bodyPr/>
                    <a:lstStyle/>
                    <a:p>
                      <a:pPr indent="0" lvl="0" marL="0" rtl="0" algn="l">
                        <a:spcBef>
                          <a:spcPts val="0"/>
                        </a:spcBef>
                        <a:spcAft>
                          <a:spcPts val="0"/>
                        </a:spcAft>
                        <a:buNone/>
                      </a:pPr>
                      <a:r>
                        <a:t/>
                      </a:r>
                      <a:endParaRPr sz="1000">
                        <a:highlight>
                          <a:srgbClr val="FF0000"/>
                        </a:highlight>
                      </a:endParaRPr>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r>
              <a:tr h="378300">
                <a:tc>
                  <a:txBody>
                    <a:bodyPr/>
                    <a:lstStyle/>
                    <a:p>
                      <a:pPr indent="0" lvl="0" marL="0" rtl="0" algn="r">
                        <a:spcBef>
                          <a:spcPts val="0"/>
                        </a:spcBef>
                        <a:spcAft>
                          <a:spcPts val="0"/>
                        </a:spcAft>
                        <a:buNone/>
                      </a:pPr>
                      <a:r>
                        <a:rPr b="1" lang="ca" sz="1000"/>
                        <a:t>Referidos</a:t>
                      </a:r>
                      <a:endParaRPr b="1"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solidFill>
                      <a:srgbClr val="CCCCCC"/>
                    </a:solidFill>
                  </a:tcPr>
                </a:tc>
                <a:tc>
                  <a:txBody>
                    <a:bodyPr/>
                    <a:lstStyle/>
                    <a:p>
                      <a:pPr indent="0" lvl="0" marL="0" rtl="0" algn="l">
                        <a:spcBef>
                          <a:spcPts val="0"/>
                        </a:spcBef>
                        <a:spcAft>
                          <a:spcPts val="0"/>
                        </a:spcAft>
                        <a:buNone/>
                      </a:pPr>
                      <a:r>
                        <a:t/>
                      </a:r>
                      <a:endParaRPr sz="1000"/>
                    </a:p>
                  </a:txBody>
                  <a:tcPr marT="63500" marB="63500" marR="63500" marL="63500">
                    <a:solidFill>
                      <a:srgbClr val="CCCCCC"/>
                    </a:solidFill>
                  </a:tcPr>
                </a:tc>
                <a:tc>
                  <a:txBody>
                    <a:bodyPr/>
                    <a:lstStyle/>
                    <a:p>
                      <a:pPr indent="0" lvl="0" marL="0" rtl="0" algn="l">
                        <a:spcBef>
                          <a:spcPts val="0"/>
                        </a:spcBef>
                        <a:spcAft>
                          <a:spcPts val="0"/>
                        </a:spcAft>
                        <a:buNone/>
                      </a:pPr>
                      <a:r>
                        <a:t/>
                      </a:r>
                      <a:endParaRPr sz="1000"/>
                    </a:p>
                  </a:txBody>
                  <a:tcPr marT="63500" marB="63500" marR="63500" marL="63500">
                    <a:solidFill>
                      <a:srgbClr val="CCCCCC"/>
                    </a:solidFill>
                  </a:tcPr>
                </a:tc>
                <a:tc>
                  <a:txBody>
                    <a:bodyPr/>
                    <a:lstStyle/>
                    <a:p>
                      <a:pPr indent="0" lvl="0" marL="0" rtl="0" algn="l">
                        <a:spcBef>
                          <a:spcPts val="0"/>
                        </a:spcBef>
                        <a:spcAft>
                          <a:spcPts val="0"/>
                        </a:spcAft>
                        <a:buNone/>
                      </a:pPr>
                      <a:r>
                        <a:t/>
                      </a:r>
                      <a:endParaRPr sz="1000"/>
                    </a:p>
                  </a:txBody>
                  <a:tcPr marT="63500" marB="63500" marR="63500" marL="63500">
                    <a:solidFill>
                      <a:srgbClr val="CCCCCC"/>
                    </a:solidFill>
                  </a:tcPr>
                </a:tc>
                <a:tc>
                  <a:txBody>
                    <a:bodyPr/>
                    <a:lstStyle/>
                    <a:p>
                      <a:pPr indent="0" lvl="0" marL="0" rtl="0" algn="l">
                        <a:spcBef>
                          <a:spcPts val="0"/>
                        </a:spcBef>
                        <a:spcAft>
                          <a:spcPts val="0"/>
                        </a:spcAft>
                        <a:buNone/>
                      </a:pPr>
                      <a:r>
                        <a:t/>
                      </a:r>
                      <a:endParaRPr sz="1000"/>
                    </a:p>
                  </a:txBody>
                  <a:tcPr marT="63500" marB="63500" marR="63500" marL="63500">
                    <a:solidFill>
                      <a:srgbClr val="CCCCCC"/>
                    </a:solidFill>
                  </a:tcPr>
                </a:tc>
                <a:tc>
                  <a:txBody>
                    <a:bodyPr/>
                    <a:lstStyle/>
                    <a:p>
                      <a:pPr indent="0" lvl="0" marL="0" rtl="0" algn="l">
                        <a:spcBef>
                          <a:spcPts val="0"/>
                        </a:spcBef>
                        <a:spcAft>
                          <a:spcPts val="0"/>
                        </a:spcAft>
                        <a:buNone/>
                      </a:pPr>
                      <a:r>
                        <a:t/>
                      </a:r>
                      <a:endParaRPr sz="1000"/>
                    </a:p>
                  </a:txBody>
                  <a:tcPr marT="63500" marB="63500" marR="63500" marL="63500">
                    <a:solidFill>
                      <a:srgbClr val="CCCCCC"/>
                    </a:solidFill>
                  </a:tcPr>
                </a:tc>
                <a:tc>
                  <a:txBody>
                    <a:bodyPr/>
                    <a:lstStyle/>
                    <a:p>
                      <a:pPr indent="0" lvl="0" marL="0" rtl="0" algn="l">
                        <a:spcBef>
                          <a:spcPts val="0"/>
                        </a:spcBef>
                        <a:spcAft>
                          <a:spcPts val="0"/>
                        </a:spcAft>
                        <a:buNone/>
                      </a:pPr>
                      <a:r>
                        <a:t/>
                      </a:r>
                      <a:endParaRPr sz="1000"/>
                    </a:p>
                  </a:txBody>
                  <a:tcPr marT="63500" marB="63500" marR="63500" marL="63500">
                    <a:solidFill>
                      <a:srgbClr val="CCCCCC"/>
                    </a:solidFill>
                  </a:tcPr>
                </a:tc>
                <a:tc>
                  <a:txBody>
                    <a:bodyPr/>
                    <a:lstStyle/>
                    <a:p>
                      <a:pPr indent="0" lvl="0" marL="0" rtl="0" algn="l">
                        <a:spcBef>
                          <a:spcPts val="0"/>
                        </a:spcBef>
                        <a:spcAft>
                          <a:spcPts val="0"/>
                        </a:spcAft>
                        <a:buNone/>
                      </a:pPr>
                      <a:r>
                        <a:t/>
                      </a:r>
                      <a:endParaRPr sz="1000"/>
                    </a:p>
                  </a:txBody>
                  <a:tcPr marT="63500" marB="63500" marR="63500" marL="63500">
                    <a:solidFill>
                      <a:srgbClr val="CCCCCC"/>
                    </a:solidFill>
                  </a:tcPr>
                </a:tc>
                <a:tc>
                  <a:txBody>
                    <a:bodyPr/>
                    <a:lstStyle/>
                    <a:p>
                      <a:pPr indent="0" lvl="0" marL="0" rtl="0" algn="l">
                        <a:spcBef>
                          <a:spcPts val="0"/>
                        </a:spcBef>
                        <a:spcAft>
                          <a:spcPts val="0"/>
                        </a:spcAft>
                        <a:buNone/>
                      </a:pPr>
                      <a:r>
                        <a:t/>
                      </a:r>
                      <a:endParaRPr sz="1000">
                        <a:highlight>
                          <a:srgbClr val="FF0000"/>
                        </a:highlight>
                      </a:endParaRPr>
                    </a:p>
                  </a:txBody>
                  <a:tcPr marT="63500" marB="63500" marR="63500" marL="63500">
                    <a:solidFill>
                      <a:srgbClr val="CCCCCC"/>
                    </a:solidFill>
                  </a:tcPr>
                </a:tc>
                <a:tc>
                  <a:txBody>
                    <a:bodyPr/>
                    <a:lstStyle/>
                    <a:p>
                      <a:pPr indent="0" lvl="0" marL="0" rtl="0" algn="l">
                        <a:spcBef>
                          <a:spcPts val="0"/>
                        </a:spcBef>
                        <a:spcAft>
                          <a:spcPts val="0"/>
                        </a:spcAft>
                        <a:buNone/>
                      </a:pPr>
                      <a:r>
                        <a:t/>
                      </a:r>
                      <a:endParaRPr sz="1000">
                        <a:highlight>
                          <a:srgbClr val="FF0000"/>
                        </a:highlight>
                      </a:endParaRPr>
                    </a:p>
                  </a:txBody>
                  <a:tcPr marT="63500" marB="63500" marR="63500" marL="63500">
                    <a:solidFill>
                      <a:srgbClr val="CCCCCC"/>
                    </a:solidFill>
                  </a:tcPr>
                </a:tc>
                <a:tc>
                  <a:txBody>
                    <a:bodyPr/>
                    <a:lstStyle/>
                    <a:p>
                      <a:pPr indent="0" lvl="0" marL="0" rtl="0" algn="l">
                        <a:spcBef>
                          <a:spcPts val="0"/>
                        </a:spcBef>
                        <a:spcAft>
                          <a:spcPts val="0"/>
                        </a:spcAft>
                        <a:buNone/>
                      </a:pPr>
                      <a:r>
                        <a:t/>
                      </a:r>
                      <a:endParaRPr sz="1000"/>
                    </a:p>
                  </a:txBody>
                  <a:tcPr marT="63500" marB="63500" marR="63500" marL="63500">
                    <a:solidFill>
                      <a:srgbClr val="CCCCCC"/>
                    </a:solidFill>
                  </a:tcPr>
                </a:tc>
                <a:tc>
                  <a:txBody>
                    <a:bodyPr/>
                    <a:lstStyle/>
                    <a:p>
                      <a:pPr indent="0" lvl="0" marL="0" rtl="0" algn="l">
                        <a:spcBef>
                          <a:spcPts val="0"/>
                        </a:spcBef>
                        <a:spcAft>
                          <a:spcPts val="0"/>
                        </a:spcAft>
                        <a:buNone/>
                      </a:pPr>
                      <a:r>
                        <a:t/>
                      </a:r>
                      <a:endParaRPr sz="1000"/>
                    </a:p>
                  </a:txBody>
                  <a:tcPr marT="63500" marB="63500" marR="63500" marL="63500">
                    <a:solidFill>
                      <a:srgbClr val="CCCCCC"/>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311675" y="1804525"/>
            <a:ext cx="7486800" cy="15612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0"/>
              </a:spcBef>
              <a:spcAft>
                <a:spcPts val="0"/>
              </a:spcAft>
              <a:buNone/>
            </a:pPr>
            <a:r>
              <a:t/>
            </a:r>
            <a:endParaRPr sz="1900">
              <a:solidFill>
                <a:srgbClr val="002F4A"/>
              </a:solidFill>
            </a:endParaRPr>
          </a:p>
          <a:p>
            <a:pPr indent="0" lvl="0" marL="0" rtl="0" algn="l">
              <a:lnSpc>
                <a:spcPct val="115000"/>
              </a:lnSpc>
              <a:spcBef>
                <a:spcPts val="0"/>
              </a:spcBef>
              <a:spcAft>
                <a:spcPts val="0"/>
              </a:spcAft>
              <a:buNone/>
            </a:pPr>
            <a:r>
              <a:t/>
            </a:r>
            <a:endParaRPr b="1" sz="2677">
              <a:solidFill>
                <a:srgbClr val="002F4A"/>
              </a:solidFill>
            </a:endParaRPr>
          </a:p>
          <a:p>
            <a:pPr indent="0" lvl="0" marL="0" rtl="0" algn="l">
              <a:lnSpc>
                <a:spcPct val="115000"/>
              </a:lnSpc>
              <a:spcBef>
                <a:spcPts val="0"/>
              </a:spcBef>
              <a:spcAft>
                <a:spcPts val="0"/>
              </a:spcAft>
              <a:buNone/>
            </a:pPr>
            <a:r>
              <a:rPr lang="ca" sz="4788">
                <a:solidFill>
                  <a:srgbClr val="002F4A"/>
                </a:solidFill>
                <a:latin typeface="Merriweather Black"/>
                <a:ea typeface="Merriweather Black"/>
                <a:cs typeface="Merriweather Black"/>
                <a:sym typeface="Merriweather Black"/>
              </a:rPr>
              <a:t>Adquisición/Construcción de las BD</a:t>
            </a:r>
            <a:endParaRPr sz="4788">
              <a:solidFill>
                <a:srgbClr val="002F4A"/>
              </a:solidFill>
              <a:latin typeface="Merriweather Black"/>
              <a:ea typeface="Merriweather Black"/>
              <a:cs typeface="Merriweather Black"/>
              <a:sym typeface="Merriweather Black"/>
            </a:endParaRPr>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txBox="1"/>
          <p:nvPr>
            <p:ph type="title"/>
          </p:nvPr>
        </p:nvSpPr>
        <p:spPr>
          <a:xfrm>
            <a:off x="421200" y="1559100"/>
            <a:ext cx="8301600" cy="202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4300">
                <a:latin typeface="Merriweather Black"/>
                <a:ea typeface="Merriweather Black"/>
                <a:cs typeface="Merriweather Black"/>
                <a:sym typeface="Merriweather Black"/>
              </a:rPr>
              <a:t>Adquisición de BD externa  y construcción BD de contactos propia</a:t>
            </a:r>
            <a:endParaRPr sz="4500">
              <a:latin typeface="Merriweather Black"/>
              <a:ea typeface="Merriweather Black"/>
              <a:cs typeface="Merriweather Black"/>
              <a:sym typeface="Merriweather Black"/>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graphicFrame>
        <p:nvGraphicFramePr>
          <p:cNvPr id="158" name="Google Shape;158;p28"/>
          <p:cNvGraphicFramePr/>
          <p:nvPr/>
        </p:nvGraphicFramePr>
        <p:xfrm>
          <a:off x="83925" y="631000"/>
          <a:ext cx="3000000" cy="3000000"/>
        </p:xfrm>
        <a:graphic>
          <a:graphicData uri="http://schemas.openxmlformats.org/drawingml/2006/table">
            <a:tbl>
              <a:tblPr>
                <a:noFill/>
                <a:tableStyleId>{B53B7BA2-1209-43CB-B2BB-94150BFFECBF}</a:tableStyleId>
              </a:tblPr>
              <a:tblGrid>
                <a:gridCol w="1129700"/>
                <a:gridCol w="4304425"/>
                <a:gridCol w="2308800"/>
                <a:gridCol w="1252125"/>
              </a:tblGrid>
              <a:tr h="257375">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Empresa</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Descripción</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Características</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Decisiones</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r>
              <a:tr h="1158500">
                <a:tc>
                  <a:txBody>
                    <a:bodyPr/>
                    <a:lstStyle/>
                    <a:p>
                      <a:pPr indent="0" lvl="0" marL="0" rtl="0" algn="ctr">
                        <a:lnSpc>
                          <a:spcPct val="115000"/>
                        </a:lnSpc>
                        <a:spcBef>
                          <a:spcPts val="0"/>
                        </a:spcBef>
                        <a:spcAft>
                          <a:spcPts val="0"/>
                        </a:spcAft>
                        <a:buNone/>
                      </a:pPr>
                      <a:r>
                        <a:rPr b="1" lang="ca" sz="1500">
                          <a:latin typeface="EB Garamond"/>
                          <a:ea typeface="EB Garamond"/>
                          <a:cs typeface="EB Garamond"/>
                          <a:sym typeface="EB Garamond"/>
                        </a:rPr>
                        <a:t>Bisnode</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Empresa líder en la </a:t>
                      </a:r>
                      <a:r>
                        <a:rPr lang="ca" sz="1100" u="sng">
                          <a:solidFill>
                            <a:schemeClr val="hlink"/>
                          </a:solidFill>
                          <a:latin typeface="EB Garamond"/>
                          <a:ea typeface="EB Garamond"/>
                          <a:cs typeface="EB Garamond"/>
                          <a:sym typeface="EB Garamond"/>
                          <a:hlinkClick r:id="rId3"/>
                        </a:rPr>
                        <a:t>UE </a:t>
                      </a:r>
                      <a:r>
                        <a:rPr lang="ca" sz="1100">
                          <a:latin typeface="EB Garamond"/>
                          <a:ea typeface="EB Garamond"/>
                          <a:cs typeface="EB Garamond"/>
                          <a:sym typeface="EB Garamond"/>
                        </a:rPr>
                        <a:t>en la provisión de datos y soluciones de inteligencia empresarial.</a:t>
                      </a:r>
                      <a:endParaRPr sz="1100">
                        <a:latin typeface="EB Garamond"/>
                        <a:ea typeface="EB Garamond"/>
                        <a:cs typeface="EB Garamond"/>
                        <a:sym typeface="EB Garamond"/>
                      </a:endParaRPr>
                    </a:p>
                    <a:p>
                      <a:pPr indent="0" lvl="0" marL="0" rtl="0" algn="ctr">
                        <a:lnSpc>
                          <a:spcPct val="115000"/>
                        </a:lnSpc>
                        <a:spcBef>
                          <a:spcPts val="0"/>
                        </a:spcBef>
                        <a:spcAft>
                          <a:spcPts val="0"/>
                        </a:spcAft>
                        <a:buNone/>
                      </a:pPr>
                      <a:r>
                        <a:rPr lang="ca" sz="1100">
                          <a:latin typeface="EB Garamond"/>
                          <a:ea typeface="EB Garamond"/>
                          <a:cs typeface="EB Garamond"/>
                          <a:sym typeface="EB Garamond"/>
                        </a:rPr>
                        <a:t>Ofrecen una amplia gama de bases de datos segmentadas según criterios demográficos, geográficos, empresariales y de comportamiento.</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Amplia gama de bases de datos segmentadas : Criterios demográficos, geográficos, empresariales y de comportamiento</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Multinacional, </a:t>
                      </a:r>
                      <a:r>
                        <a:rPr lang="ca" sz="1100">
                          <a:latin typeface="EB Garamond"/>
                          <a:ea typeface="EB Garamond"/>
                          <a:cs typeface="EB Garamond"/>
                          <a:sym typeface="EB Garamond"/>
                        </a:rPr>
                        <a:t>problemas</a:t>
                      </a:r>
                      <a:r>
                        <a:rPr lang="ca" sz="1100">
                          <a:latin typeface="EB Garamond"/>
                          <a:ea typeface="EB Garamond"/>
                          <a:cs typeface="EB Garamond"/>
                          <a:sym typeface="EB Garamond"/>
                        </a:rPr>
                        <a:t> de regulaciones, mejor evitar.</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90875">
                <a:tc>
                  <a:txBody>
                    <a:bodyPr/>
                    <a:lstStyle/>
                    <a:p>
                      <a:pPr indent="0" lvl="0" marL="0" rtl="0" algn="ctr">
                        <a:lnSpc>
                          <a:spcPct val="115000"/>
                        </a:lnSpc>
                        <a:spcBef>
                          <a:spcPts val="0"/>
                        </a:spcBef>
                        <a:spcAft>
                          <a:spcPts val="0"/>
                        </a:spcAft>
                        <a:buNone/>
                      </a:pPr>
                      <a:r>
                        <a:rPr b="1" lang="ca" sz="1500">
                          <a:latin typeface="EB Garamond"/>
                          <a:ea typeface="EB Garamond"/>
                          <a:cs typeface="EB Garamond"/>
                          <a:sym typeface="EB Garamond"/>
                        </a:rPr>
                        <a:t>Informa D&amp;B</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Empresa de referencia en la gestión y suministro de información comercial, financiera y de marketing en España. Ofrecen bases de datos actualizadas y segmentadas para ayudar a las empresas a identificar y alcanzar a su público objetivo de manera efectiva.</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Bases de datos actualizadas.</a:t>
                      </a:r>
                      <a:endParaRPr sz="1100">
                        <a:latin typeface="EB Garamond"/>
                        <a:ea typeface="EB Garamond"/>
                        <a:cs typeface="EB Garamond"/>
                        <a:sym typeface="EB Garamond"/>
                      </a:endParaRPr>
                    </a:p>
                    <a:p>
                      <a:pPr indent="0" lvl="0" marL="0" rtl="0" algn="ctr">
                        <a:lnSpc>
                          <a:spcPct val="115000"/>
                        </a:lnSpc>
                        <a:spcBef>
                          <a:spcPts val="0"/>
                        </a:spcBef>
                        <a:spcAft>
                          <a:spcPts val="0"/>
                        </a:spcAft>
                        <a:buNone/>
                      </a:pPr>
                      <a:r>
                        <a:rPr lang="ca" sz="1100">
                          <a:latin typeface="EB Garamond"/>
                          <a:ea typeface="EB Garamond"/>
                          <a:cs typeface="EB Garamond"/>
                          <a:sym typeface="EB Garamond"/>
                        </a:rPr>
                        <a:t>Segmentación para alcanzar al público objetivo de manera efectiva</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Se centra más en </a:t>
                      </a:r>
                      <a:r>
                        <a:rPr lang="ca" sz="1100">
                          <a:latin typeface="EB Garamond"/>
                          <a:ea typeface="EB Garamond"/>
                          <a:cs typeface="EB Garamond"/>
                          <a:sym typeface="EB Garamond"/>
                        </a:rPr>
                        <a:t>otros</a:t>
                      </a:r>
                      <a:r>
                        <a:rPr lang="ca" sz="1100">
                          <a:latin typeface="EB Garamond"/>
                          <a:ea typeface="EB Garamond"/>
                          <a:cs typeface="EB Garamond"/>
                          <a:sym typeface="EB Garamond"/>
                        </a:rPr>
                        <a:t> ámbitos, estratégia y venta de BD..</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721200">
                <a:tc>
                  <a:txBody>
                    <a:bodyPr/>
                    <a:lstStyle/>
                    <a:p>
                      <a:pPr indent="0" lvl="0" marL="0" rtl="0" algn="ctr">
                        <a:lnSpc>
                          <a:spcPct val="115000"/>
                        </a:lnSpc>
                        <a:spcBef>
                          <a:spcPts val="0"/>
                        </a:spcBef>
                        <a:spcAft>
                          <a:spcPts val="0"/>
                        </a:spcAft>
                        <a:buNone/>
                      </a:pPr>
                      <a:r>
                        <a:rPr b="1" lang="ca" sz="1500">
                          <a:latin typeface="EB Garamond"/>
                          <a:ea typeface="EB Garamond"/>
                          <a:cs typeface="EB Garamond"/>
                          <a:sym typeface="EB Garamond"/>
                        </a:rPr>
                        <a:t>DataCentric</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AF56D"/>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Especializada en la generación y gestión de bases de datos de calidad en España. Ofrecen soluciones de marketing basadas en datos que incluyen bases de datos segmentadas y personalizadas según las necesidades específicas de cada cliente.</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AF56D"/>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Bases de datos segmentadas y personalizadas Soluciones de marketing basadas en datos</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AF56D"/>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Nacional, enfoque en base</a:t>
                      </a:r>
                      <a:endParaRPr sz="1100">
                        <a:latin typeface="EB Garamond"/>
                        <a:ea typeface="EB Garamond"/>
                        <a:cs typeface="EB Garamond"/>
                        <a:sym typeface="EB Garamond"/>
                      </a:endParaRPr>
                    </a:p>
                    <a:p>
                      <a:pPr indent="0" lvl="0" marL="0" rtl="0" algn="ctr">
                        <a:lnSpc>
                          <a:spcPct val="115000"/>
                        </a:lnSpc>
                        <a:spcBef>
                          <a:spcPts val="0"/>
                        </a:spcBef>
                        <a:spcAft>
                          <a:spcPts val="0"/>
                        </a:spcAft>
                        <a:buNone/>
                      </a:pPr>
                      <a:r>
                        <a:rPr lang="ca" sz="1100">
                          <a:latin typeface="EB Garamond"/>
                          <a:ea typeface="EB Garamond"/>
                          <a:cs typeface="EB Garamond"/>
                          <a:sym typeface="EB Garamond"/>
                        </a:rPr>
                        <a:t>datos y marketing.</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AF56D"/>
                    </a:solidFill>
                  </a:tcPr>
                </a:tc>
              </a:tr>
              <a:tr h="1209175">
                <a:tc>
                  <a:txBody>
                    <a:bodyPr/>
                    <a:lstStyle/>
                    <a:p>
                      <a:pPr indent="0" lvl="0" marL="0" rtl="0" algn="ctr">
                        <a:lnSpc>
                          <a:spcPct val="115000"/>
                        </a:lnSpc>
                        <a:spcBef>
                          <a:spcPts val="0"/>
                        </a:spcBef>
                        <a:spcAft>
                          <a:spcPts val="0"/>
                        </a:spcAft>
                        <a:buNone/>
                      </a:pPr>
                      <a:r>
                        <a:rPr b="1" lang="ca" sz="1500">
                          <a:latin typeface="EB Garamond"/>
                          <a:ea typeface="EB Garamond"/>
                          <a:cs typeface="EB Garamond"/>
                          <a:sym typeface="EB Garamond"/>
                        </a:rPr>
                        <a:t>Experian</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Empresa global de servicios de información que opera en España, ofreciendo soluciones de marketing basadas en datos, incluidas bases de datos segmentadas y herramientas de análisis predictivo para ayudar a las empresas a identificar oportunidades de mercado y optimizar sus campañas.</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Soluciones de marketing basadas en datos.</a:t>
                      </a:r>
                      <a:endParaRPr sz="1100">
                        <a:latin typeface="EB Garamond"/>
                        <a:ea typeface="EB Garamond"/>
                        <a:cs typeface="EB Garamond"/>
                        <a:sym typeface="EB Garamond"/>
                      </a:endParaRPr>
                    </a:p>
                    <a:p>
                      <a:pPr indent="0" lvl="0" marL="0" rtl="0" algn="ctr">
                        <a:lnSpc>
                          <a:spcPct val="115000"/>
                        </a:lnSpc>
                        <a:spcBef>
                          <a:spcPts val="0"/>
                        </a:spcBef>
                        <a:spcAft>
                          <a:spcPts val="0"/>
                        </a:spcAft>
                        <a:buNone/>
                      </a:pPr>
                      <a:r>
                        <a:rPr lang="ca" sz="1100">
                          <a:latin typeface="EB Garamond"/>
                          <a:ea typeface="EB Garamond"/>
                          <a:cs typeface="EB Garamond"/>
                          <a:sym typeface="EB Garamond"/>
                        </a:rPr>
                        <a:t>Herramientas de análisis predictivo.</a:t>
                      </a:r>
                      <a:endParaRPr sz="1100">
                        <a:latin typeface="EB Garamond"/>
                        <a:ea typeface="EB Garamond"/>
                        <a:cs typeface="EB Garamond"/>
                        <a:sym typeface="EB Garamond"/>
                      </a:endParaRPr>
                    </a:p>
                    <a:p>
                      <a:pPr indent="0" lvl="0" marL="0" rtl="0" algn="ctr">
                        <a:lnSpc>
                          <a:spcPct val="115000"/>
                        </a:lnSpc>
                        <a:spcBef>
                          <a:spcPts val="0"/>
                        </a:spcBef>
                        <a:spcAft>
                          <a:spcPts val="0"/>
                        </a:spcAft>
                        <a:buNone/>
                      </a:pPr>
                      <a:r>
                        <a:rPr lang="ca" sz="1100">
                          <a:latin typeface="EB Garamond"/>
                          <a:ea typeface="EB Garamond"/>
                          <a:cs typeface="EB Garamond"/>
                          <a:sym typeface="EB Garamond"/>
                        </a:rPr>
                        <a:t>Identificación de oportunidades de mercado y optimización de campañas</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Especializada en gestión del</a:t>
                      </a:r>
                      <a:endParaRPr sz="1100">
                        <a:latin typeface="EB Garamond"/>
                        <a:ea typeface="EB Garamond"/>
                        <a:cs typeface="EB Garamond"/>
                        <a:sym typeface="EB Garamond"/>
                      </a:endParaRPr>
                    </a:p>
                    <a:p>
                      <a:pPr indent="0" lvl="0" marL="0" rtl="0" algn="ctr">
                        <a:lnSpc>
                          <a:spcPct val="115000"/>
                        </a:lnSpc>
                        <a:spcBef>
                          <a:spcPts val="0"/>
                        </a:spcBef>
                        <a:spcAft>
                          <a:spcPts val="0"/>
                        </a:spcAft>
                        <a:buNone/>
                      </a:pPr>
                      <a:r>
                        <a:rPr lang="ca" sz="1100">
                          <a:latin typeface="EB Garamond"/>
                          <a:ea typeface="EB Garamond"/>
                          <a:cs typeface="EB Garamond"/>
                          <a:sym typeface="EB Garamond"/>
                        </a:rPr>
                        <a:t>riesgo de crédito, fraude</a:t>
                      </a:r>
                      <a:endParaRPr sz="8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159" name="Google Shape;159;p28"/>
          <p:cNvSpPr txBox="1"/>
          <p:nvPr/>
        </p:nvSpPr>
        <p:spPr>
          <a:xfrm>
            <a:off x="83925" y="91350"/>
            <a:ext cx="8726400" cy="47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2300" u="sng">
                <a:latin typeface="EB Garamond"/>
                <a:ea typeface="EB Garamond"/>
                <a:cs typeface="EB Garamond"/>
                <a:sym typeface="EB Garamond"/>
              </a:rPr>
              <a:t>Construcción BD Alquilada:</a:t>
            </a:r>
            <a:r>
              <a:rPr lang="ca" sz="2300">
                <a:latin typeface="EB Garamond"/>
                <a:ea typeface="EB Garamond"/>
                <a:cs typeface="EB Garamond"/>
                <a:sym typeface="EB Garamond"/>
              </a:rPr>
              <a:t>                   </a:t>
            </a:r>
            <a:r>
              <a:rPr b="1" i="1" lang="ca" sz="2200">
                <a:solidFill>
                  <a:schemeClr val="dk1"/>
                </a:solidFill>
                <a:latin typeface="EB Garamond"/>
                <a:ea typeface="EB Garamond"/>
                <a:cs typeface="EB Garamond"/>
                <a:sym typeface="EB Garamond"/>
              </a:rPr>
              <a:t>Elección de BD Alquilada</a:t>
            </a:r>
            <a:endParaRPr sz="3500" u="sng">
              <a:solidFill>
                <a:schemeClr val="dk2"/>
              </a:solidFill>
              <a:latin typeface="Roboto"/>
              <a:ea typeface="Roboto"/>
              <a:cs typeface="Roboto"/>
              <a:sym typeface="Roboto"/>
            </a:endParaRPr>
          </a:p>
          <a:p>
            <a:pPr indent="0" lvl="0" marL="0" rtl="0" algn="l">
              <a:spcBef>
                <a:spcPts val="0"/>
              </a:spcBef>
              <a:spcAft>
                <a:spcPts val="0"/>
              </a:spcAft>
              <a:buNone/>
            </a:pPr>
            <a:r>
              <a:t/>
            </a:r>
            <a:endParaRPr b="1" sz="2200">
              <a:solidFill>
                <a:schemeClr val="dk1"/>
              </a:solidFill>
              <a:latin typeface="EB Garamond"/>
              <a:ea typeface="EB Garamond"/>
              <a:cs typeface="EB Garamond"/>
              <a:sym typeface="EB Garamo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9"/>
          <p:cNvSpPr txBox="1"/>
          <p:nvPr/>
        </p:nvSpPr>
        <p:spPr>
          <a:xfrm>
            <a:off x="137850" y="313800"/>
            <a:ext cx="8868300" cy="451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2200" u="sng">
                <a:solidFill>
                  <a:schemeClr val="dk1"/>
                </a:solidFill>
                <a:latin typeface="EB Garamond"/>
                <a:ea typeface="EB Garamond"/>
                <a:cs typeface="EB Garamond"/>
                <a:sym typeface="EB Garamond"/>
              </a:rPr>
              <a:t>Modelo de pago: CPM</a:t>
            </a:r>
            <a:endParaRPr b="1" sz="2200" u="sng">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b="1" sz="2200" u="sng">
              <a:solidFill>
                <a:schemeClr val="dk1"/>
              </a:solidFill>
              <a:latin typeface="EB Garamond"/>
              <a:ea typeface="EB Garamond"/>
              <a:cs typeface="EB Garamond"/>
              <a:sym typeface="EB Garamond"/>
            </a:endParaRPr>
          </a:p>
          <a:p>
            <a:pPr indent="-368300" lvl="0" marL="457200" rtl="0" algn="l">
              <a:spcBef>
                <a:spcPts val="0"/>
              </a:spcBef>
              <a:spcAft>
                <a:spcPts val="0"/>
              </a:spcAft>
              <a:buClr>
                <a:schemeClr val="dk1"/>
              </a:buClr>
              <a:buSzPts val="2200"/>
              <a:buFont typeface="EB Garamond Medium"/>
              <a:buChar char="●"/>
            </a:pPr>
            <a:r>
              <a:rPr lang="ca" sz="2200">
                <a:solidFill>
                  <a:schemeClr val="dk1"/>
                </a:solidFill>
                <a:latin typeface="EB Garamond Medium"/>
                <a:ea typeface="EB Garamond Medium"/>
                <a:cs typeface="EB Garamond Medium"/>
                <a:sym typeface="EB Garamond Medium"/>
              </a:rPr>
              <a:t>Mayor visibilidad de marca en temporada de alta competencia.</a:t>
            </a:r>
            <a:endParaRPr sz="2200">
              <a:solidFill>
                <a:schemeClr val="dk1"/>
              </a:solidFill>
              <a:latin typeface="EB Garamond Medium"/>
              <a:ea typeface="EB Garamond Medium"/>
              <a:cs typeface="EB Garamond Medium"/>
              <a:sym typeface="EB Garamond Medium"/>
            </a:endParaRPr>
          </a:p>
          <a:p>
            <a:pPr indent="-368300" lvl="0" marL="457200" rtl="0" algn="l">
              <a:spcBef>
                <a:spcPts val="0"/>
              </a:spcBef>
              <a:spcAft>
                <a:spcPts val="0"/>
              </a:spcAft>
              <a:buClr>
                <a:schemeClr val="dk1"/>
              </a:buClr>
              <a:buSzPts val="2200"/>
              <a:buFont typeface="EB Garamond Medium"/>
              <a:buChar char="●"/>
            </a:pPr>
            <a:r>
              <a:rPr lang="ca" sz="2200">
                <a:solidFill>
                  <a:schemeClr val="dk1"/>
                </a:solidFill>
                <a:latin typeface="EB Garamond Medium"/>
                <a:ea typeface="EB Garamond Medium"/>
                <a:cs typeface="EB Garamond Medium"/>
                <a:sym typeface="EB Garamond Medium"/>
              </a:rPr>
              <a:t>Genera interés y consideración, no solo conversiones.</a:t>
            </a:r>
            <a:endParaRPr sz="2200">
              <a:solidFill>
                <a:schemeClr val="dk1"/>
              </a:solidFill>
              <a:latin typeface="EB Garamond Medium"/>
              <a:ea typeface="EB Garamond Medium"/>
              <a:cs typeface="EB Garamond Medium"/>
              <a:sym typeface="EB Garamond Medium"/>
            </a:endParaRPr>
          </a:p>
          <a:p>
            <a:pPr indent="-368300" lvl="0" marL="457200" rtl="0" algn="l">
              <a:spcBef>
                <a:spcPts val="0"/>
              </a:spcBef>
              <a:spcAft>
                <a:spcPts val="0"/>
              </a:spcAft>
              <a:buClr>
                <a:schemeClr val="dk1"/>
              </a:buClr>
              <a:buSzPts val="2200"/>
              <a:buFont typeface="EB Garamond Medium"/>
              <a:buChar char="●"/>
            </a:pPr>
            <a:r>
              <a:rPr lang="ca" sz="2200">
                <a:solidFill>
                  <a:schemeClr val="dk1"/>
                </a:solidFill>
                <a:latin typeface="EB Garamond Medium"/>
                <a:ea typeface="EB Garamond Medium"/>
                <a:cs typeface="EB Garamond Medium"/>
                <a:sym typeface="EB Garamond Medium"/>
              </a:rPr>
              <a:t>Flexibilidad en segmentación y ajustes en tiempo real.</a:t>
            </a:r>
            <a:endParaRPr sz="2200">
              <a:solidFill>
                <a:schemeClr val="dk1"/>
              </a:solidFill>
              <a:latin typeface="EB Garamond Medium"/>
              <a:ea typeface="EB Garamond Medium"/>
              <a:cs typeface="EB Garamond Medium"/>
              <a:sym typeface="EB Garamond Medium"/>
            </a:endParaRPr>
          </a:p>
          <a:p>
            <a:pPr indent="-368300" lvl="0" marL="457200" rtl="0" algn="l">
              <a:spcBef>
                <a:spcPts val="0"/>
              </a:spcBef>
              <a:spcAft>
                <a:spcPts val="0"/>
              </a:spcAft>
              <a:buClr>
                <a:schemeClr val="dk1"/>
              </a:buClr>
              <a:buSzPts val="2200"/>
              <a:buFont typeface="EB Garamond Medium"/>
              <a:buChar char="●"/>
            </a:pPr>
            <a:r>
              <a:rPr lang="ca" sz="2200">
                <a:solidFill>
                  <a:schemeClr val="dk1"/>
                </a:solidFill>
                <a:latin typeface="EB Garamond Medium"/>
                <a:ea typeface="EB Garamond Medium"/>
                <a:cs typeface="EB Garamond Medium"/>
                <a:sym typeface="EB Garamond Medium"/>
              </a:rPr>
              <a:t>Impulsa tráfico y participación hacia tus activos digitales.</a:t>
            </a:r>
            <a:endParaRPr sz="2200">
              <a:solidFill>
                <a:schemeClr val="dk1"/>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sz="2200">
              <a:solidFill>
                <a:schemeClr val="dk1"/>
              </a:solidFill>
              <a:latin typeface="EB Garamond SemiBold"/>
              <a:ea typeface="EB Garamond SemiBold"/>
              <a:cs typeface="EB Garamond SemiBold"/>
              <a:sym typeface="EB Garamond SemiBold"/>
            </a:endParaRPr>
          </a:p>
          <a:p>
            <a:pPr indent="0" lvl="0" marL="0" rtl="0" algn="l">
              <a:spcBef>
                <a:spcPts val="0"/>
              </a:spcBef>
              <a:spcAft>
                <a:spcPts val="0"/>
              </a:spcAft>
              <a:buNone/>
            </a:pPr>
            <a:r>
              <a:rPr b="1" lang="ca" sz="2200" u="sng">
                <a:solidFill>
                  <a:schemeClr val="dk1"/>
                </a:solidFill>
                <a:latin typeface="EB Garamond"/>
                <a:ea typeface="EB Garamond"/>
                <a:cs typeface="EB Garamond"/>
                <a:sym typeface="EB Garamond"/>
              </a:rPr>
              <a:t>Segmentación de la base de datos: </a:t>
            </a:r>
            <a:endParaRPr b="1" sz="2200" u="sng">
              <a:solidFill>
                <a:schemeClr val="dk1"/>
              </a:solidFill>
              <a:latin typeface="EB Garamond"/>
              <a:ea typeface="EB Garamond"/>
              <a:cs typeface="EB Garamond"/>
              <a:sym typeface="EB Garamond"/>
            </a:endParaRPr>
          </a:p>
          <a:p>
            <a:pPr indent="0" lvl="0" marL="0" rtl="0" algn="l">
              <a:spcBef>
                <a:spcPts val="0"/>
              </a:spcBef>
              <a:spcAft>
                <a:spcPts val="0"/>
              </a:spcAft>
              <a:buNone/>
            </a:pPr>
            <a:r>
              <a:rPr lang="ca" sz="2200">
                <a:solidFill>
                  <a:schemeClr val="dk1"/>
                </a:solidFill>
                <a:latin typeface="EB Garamond Medium"/>
                <a:ea typeface="EB Garamond Medium"/>
                <a:cs typeface="EB Garamond Medium"/>
                <a:sym typeface="EB Garamond Medium"/>
              </a:rPr>
              <a:t>La </a:t>
            </a:r>
            <a:r>
              <a:rPr lang="ca" sz="2200" u="sng">
                <a:solidFill>
                  <a:schemeClr val="hlink"/>
                </a:solidFill>
                <a:latin typeface="EB Garamond Medium"/>
                <a:ea typeface="EB Garamond Medium"/>
                <a:cs typeface="EB Garamond Medium"/>
                <a:sym typeface="EB Garamond Medium"/>
                <a:hlinkClick r:id="rId3"/>
              </a:rPr>
              <a:t>base de datos de DataCentric</a:t>
            </a:r>
            <a:r>
              <a:rPr lang="ca" sz="2200">
                <a:solidFill>
                  <a:schemeClr val="dk1"/>
                </a:solidFill>
                <a:latin typeface="EB Garamond Medium"/>
                <a:ea typeface="EB Garamond Medium"/>
                <a:cs typeface="EB Garamond Medium"/>
                <a:sym typeface="EB Garamond Medium"/>
              </a:rPr>
              <a:t> se puede segmentar según diversas características, como g</a:t>
            </a:r>
            <a:r>
              <a:rPr lang="ca" sz="2200">
                <a:solidFill>
                  <a:schemeClr val="dk1"/>
                </a:solidFill>
                <a:latin typeface="EB Garamond Medium"/>
                <a:ea typeface="EB Garamond Medium"/>
                <a:cs typeface="EB Garamond Medium"/>
                <a:sym typeface="EB Garamond Medium"/>
              </a:rPr>
              <a:t>énero</a:t>
            </a:r>
            <a:r>
              <a:rPr lang="ca" sz="2200">
                <a:solidFill>
                  <a:schemeClr val="dk1"/>
                </a:solidFill>
                <a:latin typeface="EB Garamond Medium"/>
                <a:ea typeface="EB Garamond Medium"/>
                <a:cs typeface="EB Garamond Medium"/>
                <a:sym typeface="EB Garamond Medium"/>
              </a:rPr>
              <a:t>, Geográfica, </a:t>
            </a:r>
            <a:r>
              <a:rPr lang="ca" sz="2200">
                <a:solidFill>
                  <a:schemeClr val="dk1"/>
                </a:solidFill>
                <a:latin typeface="EB Garamond Medium"/>
                <a:ea typeface="EB Garamond Medium"/>
                <a:cs typeface="EB Garamond Medium"/>
                <a:sym typeface="EB Garamond Medium"/>
              </a:rPr>
              <a:t>Hábitat</a:t>
            </a:r>
            <a:r>
              <a:rPr lang="ca" sz="2200">
                <a:solidFill>
                  <a:schemeClr val="dk1"/>
                </a:solidFill>
                <a:latin typeface="EB Garamond Medium"/>
                <a:ea typeface="EB Garamond Medium"/>
                <a:cs typeface="EB Garamond Medium"/>
                <a:sym typeface="EB Garamond Medium"/>
              </a:rPr>
              <a:t>, Estructura del Hogar, Consumo de hogar, Tendencia Política, Edad, Consumo de medios, Consumo de Internet, Ciclo de vida familiar, Nivel de renta, Clase social, Ocupación, Nivel de estudios, Generación… v</a:t>
            </a:r>
            <a:endParaRPr sz="2200">
              <a:solidFill>
                <a:schemeClr val="dk1"/>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sz="2200">
              <a:solidFill>
                <a:schemeClr val="dk2"/>
              </a:solidFill>
              <a:latin typeface="Roboto"/>
              <a:ea typeface="Roboto"/>
              <a:cs typeface="Roboto"/>
              <a:sym typeface="Roboto"/>
            </a:endParaRPr>
          </a:p>
          <a:p>
            <a:pPr indent="0" lvl="0" marL="0" rtl="0" algn="l">
              <a:spcBef>
                <a:spcPts val="0"/>
              </a:spcBef>
              <a:spcAft>
                <a:spcPts val="0"/>
              </a:spcAft>
              <a:buNone/>
            </a:pPr>
            <a:r>
              <a:t/>
            </a:r>
            <a:endParaRPr sz="2200">
              <a:solidFill>
                <a:schemeClr val="dk2"/>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graphicFrame>
        <p:nvGraphicFramePr>
          <p:cNvPr id="169" name="Google Shape;169;p30"/>
          <p:cNvGraphicFramePr/>
          <p:nvPr/>
        </p:nvGraphicFramePr>
        <p:xfrm>
          <a:off x="0" y="0"/>
          <a:ext cx="3000000" cy="3000000"/>
        </p:xfrm>
        <a:graphic>
          <a:graphicData uri="http://schemas.openxmlformats.org/drawingml/2006/table">
            <a:tbl>
              <a:tblPr>
                <a:noFill/>
                <a:tableStyleId>{B53B7BA2-1209-43CB-B2BB-94150BFFECBF}</a:tableStyleId>
              </a:tblPr>
              <a:tblGrid>
                <a:gridCol w="1847625"/>
                <a:gridCol w="7296375"/>
              </a:tblGrid>
              <a:tr h="612050">
                <a:tc>
                  <a:txBody>
                    <a:bodyPr/>
                    <a:lstStyle/>
                    <a:p>
                      <a:pPr indent="0" lvl="0" marL="0" rtl="0" algn="ctr">
                        <a:lnSpc>
                          <a:spcPct val="115000"/>
                        </a:lnSpc>
                        <a:spcBef>
                          <a:spcPts val="0"/>
                        </a:spcBef>
                        <a:spcAft>
                          <a:spcPts val="0"/>
                        </a:spcAft>
                        <a:buNone/>
                      </a:pPr>
                      <a:r>
                        <a:rPr b="1" lang="ca" sz="1700">
                          <a:latin typeface="EB Garamond"/>
                          <a:ea typeface="EB Garamond"/>
                          <a:cs typeface="EB Garamond"/>
                          <a:sym typeface="EB Garamond"/>
                        </a:rPr>
                        <a:t>Tipo de Segmentación</a:t>
                      </a:r>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700">
                          <a:latin typeface="EB Garamond"/>
                          <a:ea typeface="EB Garamond"/>
                          <a:cs typeface="EB Garamond"/>
                          <a:sym typeface="EB Garamond"/>
                        </a:rPr>
                        <a:t>Descripción</a:t>
                      </a:r>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r>
              <a:tr h="949100">
                <a:tc>
                  <a:txBody>
                    <a:bodyPr/>
                    <a:lstStyle/>
                    <a:p>
                      <a:pPr indent="0" lvl="0" marL="0" rtl="0" algn="ctr">
                        <a:lnSpc>
                          <a:spcPct val="115000"/>
                        </a:lnSpc>
                        <a:spcBef>
                          <a:spcPts val="0"/>
                        </a:spcBef>
                        <a:spcAft>
                          <a:spcPts val="0"/>
                        </a:spcAft>
                        <a:buNone/>
                      </a:pPr>
                      <a:r>
                        <a:rPr b="1" lang="ca" sz="1600">
                          <a:latin typeface="EB Garamond"/>
                          <a:ea typeface="EB Garamond"/>
                          <a:cs typeface="EB Garamond"/>
                          <a:sym typeface="EB Garamond"/>
                        </a:rPr>
                        <a:t>Intereses relacionados con la Navidad</a:t>
                      </a:r>
                      <a:endParaRPr b="1" sz="13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500">
                          <a:latin typeface="EB Garamond"/>
                          <a:ea typeface="EB Garamond"/>
                          <a:cs typeface="EB Garamond"/>
                          <a:sym typeface="EB Garamond"/>
                        </a:rPr>
                        <a:t>Según los intereses relacionados con la Navidad, como la compra de regalos navideños, decoraciones festivas, recetas navideñas, etc. Esto nos permitirá dirigirnos específicamente a usuarios que están activamente interesados en la temporada navideña.</a:t>
                      </a:r>
                      <a:endParaRPr sz="12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949100">
                <a:tc>
                  <a:txBody>
                    <a:bodyPr/>
                    <a:lstStyle/>
                    <a:p>
                      <a:pPr indent="0" lvl="0" marL="0" rtl="0" algn="ctr">
                        <a:lnSpc>
                          <a:spcPct val="115000"/>
                        </a:lnSpc>
                        <a:spcBef>
                          <a:spcPts val="0"/>
                        </a:spcBef>
                        <a:spcAft>
                          <a:spcPts val="0"/>
                        </a:spcAft>
                        <a:buNone/>
                      </a:pPr>
                      <a:r>
                        <a:rPr b="1" lang="ca" sz="1600">
                          <a:latin typeface="EB Garamond"/>
                          <a:ea typeface="EB Garamond"/>
                          <a:cs typeface="EB Garamond"/>
                          <a:sym typeface="EB Garamond"/>
                        </a:rPr>
                        <a:t>Historial de compras</a:t>
                      </a:r>
                      <a:endParaRPr b="1" sz="13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500">
                          <a:latin typeface="EB Garamond"/>
                          <a:ea typeface="EB Garamond"/>
                          <a:cs typeface="EB Garamond"/>
                          <a:sym typeface="EB Garamond"/>
                        </a:rPr>
                        <a:t>Según el historial de compras de los usuarios durante la temporada navideña en años anteriores. Aquellos que han comprado productos relacionados con la Navidad en el pasado son más propensos a estar interesados en nuestras ofertas actuales.</a:t>
                      </a:r>
                      <a:endParaRPr sz="12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949100">
                <a:tc>
                  <a:txBody>
                    <a:bodyPr/>
                    <a:lstStyle/>
                    <a:p>
                      <a:pPr indent="0" lvl="0" marL="0" rtl="0" algn="ctr">
                        <a:lnSpc>
                          <a:spcPct val="115000"/>
                        </a:lnSpc>
                        <a:spcBef>
                          <a:spcPts val="0"/>
                        </a:spcBef>
                        <a:spcAft>
                          <a:spcPts val="0"/>
                        </a:spcAft>
                        <a:buNone/>
                      </a:pPr>
                      <a:r>
                        <a:rPr b="1" lang="ca" sz="1600">
                          <a:latin typeface="EB Garamond"/>
                          <a:ea typeface="EB Garamond"/>
                          <a:cs typeface="EB Garamond"/>
                          <a:sym typeface="EB Garamond"/>
                        </a:rPr>
                        <a:t>Edad y género</a:t>
                      </a:r>
                      <a:endParaRPr b="1" sz="13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500">
                          <a:latin typeface="EB Garamond"/>
                          <a:ea typeface="EB Garamond"/>
                          <a:cs typeface="EB Garamond"/>
                          <a:sym typeface="EB Garamond"/>
                        </a:rPr>
                        <a:t>Según la edad y el género nos ayuda a dirigirnos a grupos demográficos específicos con diferentes niveles de interés en eventos relacionados con mascotas. Por ejemplo, crear segmentos para dueños de perros jóvenes, mayores, hombres, mujeres, etc.</a:t>
                      </a:r>
                      <a:endParaRPr sz="12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656400">
                <a:tc>
                  <a:txBody>
                    <a:bodyPr/>
                    <a:lstStyle/>
                    <a:p>
                      <a:pPr indent="0" lvl="0" marL="0" rtl="0" algn="ctr">
                        <a:lnSpc>
                          <a:spcPct val="115000"/>
                        </a:lnSpc>
                        <a:spcBef>
                          <a:spcPts val="0"/>
                        </a:spcBef>
                        <a:spcAft>
                          <a:spcPts val="0"/>
                        </a:spcAft>
                        <a:buNone/>
                      </a:pPr>
                      <a:r>
                        <a:rPr b="1" lang="ca" sz="1600">
                          <a:latin typeface="EB Garamond"/>
                          <a:ea typeface="EB Garamond"/>
                          <a:cs typeface="EB Garamond"/>
                          <a:sym typeface="EB Garamond"/>
                        </a:rPr>
                        <a:t>Suscripciones a boletines NL</a:t>
                      </a:r>
                      <a:endParaRPr b="1" sz="13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500">
                          <a:latin typeface="EB Garamond"/>
                          <a:ea typeface="EB Garamond"/>
                          <a:cs typeface="EB Garamond"/>
                          <a:sym typeface="EB Garamond"/>
                        </a:rPr>
                        <a:t>Según las suscripciones a boletines informativos específicos de la temporada navideña.</a:t>
                      </a:r>
                      <a:endParaRPr sz="12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1027750">
                <a:tc>
                  <a:txBody>
                    <a:bodyPr/>
                    <a:lstStyle/>
                    <a:p>
                      <a:pPr indent="0" lvl="0" marL="0" rtl="0" algn="ctr">
                        <a:lnSpc>
                          <a:spcPct val="115000"/>
                        </a:lnSpc>
                        <a:spcBef>
                          <a:spcPts val="0"/>
                        </a:spcBef>
                        <a:spcAft>
                          <a:spcPts val="0"/>
                        </a:spcAft>
                        <a:buNone/>
                      </a:pPr>
                      <a:r>
                        <a:rPr b="1" lang="ca" sz="1600">
                          <a:latin typeface="EB Garamond"/>
                          <a:ea typeface="EB Garamond"/>
                          <a:cs typeface="EB Garamond"/>
                          <a:sym typeface="EB Garamond"/>
                        </a:rPr>
                        <a:t>Intereses y preferencias: </a:t>
                      </a:r>
                      <a:endParaRPr b="1" sz="13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500">
                          <a:latin typeface="EB Garamond"/>
                          <a:ea typeface="EB Garamond"/>
                          <a:cs typeface="EB Garamond"/>
                          <a:sym typeface="EB Garamond"/>
                        </a:rPr>
                        <a:t>Según los intereses y preferencias individuales de </a:t>
                      </a:r>
                      <a:r>
                        <a:rPr lang="ca" sz="1500" u="sng">
                          <a:latin typeface="EB Garamond"/>
                          <a:ea typeface="EB Garamond"/>
                          <a:cs typeface="EB Garamond"/>
                          <a:sym typeface="EB Garamond"/>
                        </a:rPr>
                        <a:t>dueños de mascotas</a:t>
                      </a:r>
                      <a:r>
                        <a:rPr lang="ca" sz="1500">
                          <a:latin typeface="EB Garamond"/>
                          <a:ea typeface="EB Garamond"/>
                          <a:cs typeface="EB Garamond"/>
                          <a:sym typeface="EB Garamond"/>
                        </a:rPr>
                        <a:t>. Esto podría incluir categorías de productos específicos, como juguetes, electrónica, moda, alimentos y bebidas, entre otros, que son populares durante la temporada navideña para mascotas.</a:t>
                      </a:r>
                      <a:endParaRPr sz="12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nvSpPr>
        <p:spPr>
          <a:xfrm>
            <a:off x="306675" y="228300"/>
            <a:ext cx="8634000" cy="46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2300" u="sng">
                <a:solidFill>
                  <a:schemeClr val="dk1"/>
                </a:solidFill>
                <a:latin typeface="EB Garamond"/>
                <a:ea typeface="EB Garamond"/>
                <a:cs typeface="EB Garamond"/>
                <a:sym typeface="EB Garamond"/>
              </a:rPr>
              <a:t>Otros servicios complementarios: </a:t>
            </a:r>
            <a:endParaRPr b="1" sz="2300" u="sng">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b="1" sz="2300" u="sng">
              <a:solidFill>
                <a:schemeClr val="dk1"/>
              </a:solidFill>
              <a:latin typeface="EB Garamond"/>
              <a:ea typeface="EB Garamond"/>
              <a:cs typeface="EB Garamond"/>
              <a:sym typeface="EB Garamond"/>
            </a:endParaRPr>
          </a:p>
          <a:p>
            <a:pPr indent="-374650" lvl="0" marL="457200" rtl="0" algn="l">
              <a:spcBef>
                <a:spcPts val="0"/>
              </a:spcBef>
              <a:spcAft>
                <a:spcPts val="0"/>
              </a:spcAft>
              <a:buClr>
                <a:schemeClr val="dk1"/>
              </a:buClr>
              <a:buSzPts val="2300"/>
              <a:buFont typeface="EB Garamond SemiBold"/>
              <a:buChar char="●"/>
            </a:pPr>
            <a:r>
              <a:rPr b="1" lang="ca" sz="2300">
                <a:solidFill>
                  <a:schemeClr val="dk1"/>
                </a:solidFill>
                <a:latin typeface="EB Garamond"/>
                <a:ea typeface="EB Garamond"/>
                <a:cs typeface="EB Garamond"/>
                <a:sym typeface="EB Garamond"/>
              </a:rPr>
              <a:t>Análisis de datos: </a:t>
            </a:r>
            <a:r>
              <a:rPr lang="ca" sz="2300">
                <a:solidFill>
                  <a:schemeClr val="dk2"/>
                </a:solidFill>
                <a:latin typeface="EB Garamond Medium"/>
                <a:ea typeface="EB Garamond Medium"/>
                <a:cs typeface="EB Garamond Medium"/>
                <a:sym typeface="EB Garamond Medium"/>
              </a:rPr>
              <a:t>Este servicio implica examinar detalladamente la información recopilada durante la campaña de marketing y otros datos relevantes. El objetivo es encontrar patrones de compra, segmentar a los clientes y evaluar el rendimiento de la campaña.</a:t>
            </a:r>
            <a:endParaRPr sz="2300">
              <a:solidFill>
                <a:schemeClr val="dk2"/>
              </a:solidFill>
              <a:latin typeface="EB Garamond Medium"/>
              <a:ea typeface="EB Garamond Medium"/>
              <a:cs typeface="EB Garamond Medium"/>
              <a:sym typeface="EB Garamond Medium"/>
            </a:endParaRPr>
          </a:p>
          <a:p>
            <a:pPr indent="0" lvl="0" marL="457200" rtl="0" algn="l">
              <a:spcBef>
                <a:spcPts val="0"/>
              </a:spcBef>
              <a:spcAft>
                <a:spcPts val="0"/>
              </a:spcAft>
              <a:buNone/>
            </a:pPr>
            <a:r>
              <a:t/>
            </a:r>
            <a:endParaRPr b="1" sz="2300" u="sng">
              <a:solidFill>
                <a:schemeClr val="dk1"/>
              </a:solidFill>
              <a:latin typeface="EB Garamond"/>
              <a:ea typeface="EB Garamond"/>
              <a:cs typeface="EB Garamond"/>
              <a:sym typeface="EB Garamond"/>
            </a:endParaRPr>
          </a:p>
          <a:p>
            <a:pPr indent="-374650" lvl="0" marL="457200" rtl="0" algn="l">
              <a:spcBef>
                <a:spcPts val="0"/>
              </a:spcBef>
              <a:spcAft>
                <a:spcPts val="0"/>
              </a:spcAft>
              <a:buClr>
                <a:schemeClr val="dk1"/>
              </a:buClr>
              <a:buSzPts val="2300"/>
              <a:buFont typeface="EB Garamond"/>
              <a:buChar char="●"/>
            </a:pPr>
            <a:r>
              <a:rPr b="1" lang="ca" sz="2300">
                <a:solidFill>
                  <a:schemeClr val="dk1"/>
                </a:solidFill>
                <a:latin typeface="EB Garamond"/>
                <a:ea typeface="EB Garamond"/>
                <a:cs typeface="EB Garamond"/>
                <a:sym typeface="EB Garamond"/>
              </a:rPr>
              <a:t>Consultoría de marketing:</a:t>
            </a:r>
            <a:r>
              <a:rPr lang="ca" sz="2300">
                <a:solidFill>
                  <a:schemeClr val="dk2"/>
                </a:solidFill>
                <a:latin typeface="EB Garamond Medium"/>
                <a:ea typeface="EB Garamond Medium"/>
                <a:cs typeface="EB Garamond Medium"/>
                <a:sym typeface="EB Garamond Medium"/>
              </a:rPr>
              <a:t> recibir orientación estratégica de expertos en marketing. Nos pueden ayudar a desarrollar estrategias efectivas, optimizar campañas existentes, seleccionar los mejores canales de marketing y personalizar los mensajes para aumentar el compromiso del público objetivo.</a:t>
            </a:r>
            <a:endParaRPr sz="2300">
              <a:solidFill>
                <a:schemeClr val="dk2"/>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b="1" sz="2300" u="sng">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nvSpPr>
        <p:spPr>
          <a:xfrm>
            <a:off x="557525" y="416200"/>
            <a:ext cx="3800700" cy="4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2700">
                <a:solidFill>
                  <a:schemeClr val="dk2"/>
                </a:solidFill>
                <a:latin typeface="Roboto"/>
                <a:ea typeface="Roboto"/>
                <a:cs typeface="Roboto"/>
                <a:sym typeface="Roboto"/>
              </a:rPr>
              <a:t>Índice</a:t>
            </a:r>
            <a:endParaRPr b="1" sz="2700">
              <a:solidFill>
                <a:schemeClr val="dk2"/>
              </a:solidFill>
              <a:latin typeface="Roboto"/>
              <a:ea typeface="Roboto"/>
              <a:cs typeface="Roboto"/>
              <a:sym typeface="Roboto"/>
            </a:endParaRPr>
          </a:p>
        </p:txBody>
      </p:sp>
      <p:sp>
        <p:nvSpPr>
          <p:cNvPr id="72" name="Google Shape;72;p14"/>
          <p:cNvSpPr txBox="1"/>
          <p:nvPr/>
        </p:nvSpPr>
        <p:spPr>
          <a:xfrm>
            <a:off x="367950" y="1139850"/>
            <a:ext cx="8408100" cy="2863800"/>
          </a:xfrm>
          <a:prstGeom prst="rect">
            <a:avLst/>
          </a:prstGeom>
          <a:noFill/>
          <a:ln>
            <a:noFill/>
          </a:ln>
        </p:spPr>
        <p:txBody>
          <a:bodyPr anchorCtr="0" anchor="t" bIns="91425" lIns="91425" spcFirstLastPara="1" rIns="91425" wrap="square" tIns="91425">
            <a:noAutofit/>
          </a:bodyPr>
          <a:lstStyle/>
          <a:p>
            <a:pPr indent="-349250" lvl="0" marL="457200" rtl="0" algn="l">
              <a:lnSpc>
                <a:spcPct val="200000"/>
              </a:lnSpc>
              <a:spcBef>
                <a:spcPts val="0"/>
              </a:spcBef>
              <a:spcAft>
                <a:spcPts val="0"/>
              </a:spcAft>
              <a:buClr>
                <a:srgbClr val="002F4A"/>
              </a:buClr>
              <a:buSzPts val="1900"/>
              <a:buFont typeface="Merriweather"/>
              <a:buChar char="●"/>
            </a:pPr>
            <a:r>
              <a:rPr lang="ca" sz="1900">
                <a:solidFill>
                  <a:srgbClr val="002F4A"/>
                </a:solidFill>
                <a:latin typeface="Merriweather"/>
                <a:ea typeface="Merriweather"/>
                <a:cs typeface="Merriweather"/>
                <a:sym typeface="Merriweather"/>
              </a:rPr>
              <a:t>Táctica de utilización del email marketing	</a:t>
            </a:r>
            <a:endParaRPr sz="1900">
              <a:solidFill>
                <a:srgbClr val="002F4A"/>
              </a:solidFill>
              <a:latin typeface="Merriweather"/>
              <a:ea typeface="Merriweather"/>
              <a:cs typeface="Merriweather"/>
              <a:sym typeface="Merriweather"/>
            </a:endParaRPr>
          </a:p>
          <a:p>
            <a:pPr indent="-349250" lvl="0" marL="457200" rtl="0" algn="l">
              <a:lnSpc>
                <a:spcPct val="200000"/>
              </a:lnSpc>
              <a:spcBef>
                <a:spcPts val="0"/>
              </a:spcBef>
              <a:spcAft>
                <a:spcPts val="0"/>
              </a:spcAft>
              <a:buClr>
                <a:srgbClr val="002F4A"/>
              </a:buClr>
              <a:buSzPts val="1900"/>
              <a:buFont typeface="Merriweather"/>
              <a:buChar char="●"/>
            </a:pPr>
            <a:r>
              <a:rPr lang="ca" sz="1900">
                <a:solidFill>
                  <a:srgbClr val="002F4A"/>
                </a:solidFill>
                <a:latin typeface="Merriweather"/>
                <a:ea typeface="Merriweather"/>
                <a:cs typeface="Merriweather"/>
                <a:sym typeface="Merriweather"/>
              </a:rPr>
              <a:t>Adquisición/Construcción de las BD</a:t>
            </a:r>
            <a:endParaRPr sz="1900">
              <a:solidFill>
                <a:srgbClr val="002F4A"/>
              </a:solidFill>
              <a:latin typeface="Merriweather"/>
              <a:ea typeface="Merriweather"/>
              <a:cs typeface="Merriweather"/>
              <a:sym typeface="Merriweather"/>
            </a:endParaRPr>
          </a:p>
          <a:p>
            <a:pPr indent="-349250" lvl="0" marL="457200" rtl="0" algn="l">
              <a:lnSpc>
                <a:spcPct val="200000"/>
              </a:lnSpc>
              <a:spcBef>
                <a:spcPts val="0"/>
              </a:spcBef>
              <a:spcAft>
                <a:spcPts val="0"/>
              </a:spcAft>
              <a:buClr>
                <a:srgbClr val="002F4A"/>
              </a:buClr>
              <a:buSzPts val="1900"/>
              <a:buFont typeface="Merriweather"/>
              <a:buChar char="●"/>
            </a:pPr>
            <a:r>
              <a:rPr lang="ca" sz="1900">
                <a:solidFill>
                  <a:srgbClr val="002F4A"/>
                </a:solidFill>
                <a:latin typeface="Merriweather"/>
                <a:ea typeface="Merriweather"/>
                <a:cs typeface="Merriweather"/>
                <a:sym typeface="Merriweather"/>
              </a:rPr>
              <a:t>Campaña a BD propia (fidelización) y construcción del mensaje</a:t>
            </a:r>
            <a:endParaRPr sz="1900">
              <a:solidFill>
                <a:srgbClr val="002F4A"/>
              </a:solidFill>
              <a:latin typeface="Merriweather"/>
              <a:ea typeface="Merriweather"/>
              <a:cs typeface="Merriweather"/>
              <a:sym typeface="Merriweather"/>
            </a:endParaRPr>
          </a:p>
          <a:p>
            <a:pPr indent="-349250" lvl="0" marL="457200" rtl="0" algn="l">
              <a:lnSpc>
                <a:spcPct val="200000"/>
              </a:lnSpc>
              <a:spcBef>
                <a:spcPts val="0"/>
              </a:spcBef>
              <a:spcAft>
                <a:spcPts val="0"/>
              </a:spcAft>
              <a:buClr>
                <a:srgbClr val="002F4A"/>
              </a:buClr>
              <a:buSzPts val="1900"/>
              <a:buFont typeface="Merriweather"/>
              <a:buChar char="●"/>
            </a:pPr>
            <a:r>
              <a:rPr lang="ca" sz="1900">
                <a:solidFill>
                  <a:srgbClr val="002F4A"/>
                </a:solidFill>
                <a:latin typeface="Merriweather"/>
                <a:ea typeface="Merriweather"/>
                <a:cs typeface="Merriweather"/>
                <a:sym typeface="Merriweather"/>
              </a:rPr>
              <a:t>Envío</a:t>
            </a:r>
            <a:endParaRPr sz="1900">
              <a:solidFill>
                <a:srgbClr val="002F4A"/>
              </a:solidFill>
              <a:latin typeface="Merriweather"/>
              <a:ea typeface="Merriweather"/>
              <a:cs typeface="Merriweather"/>
              <a:sym typeface="Merriweather"/>
            </a:endParaRPr>
          </a:p>
          <a:p>
            <a:pPr indent="-349250" lvl="0" marL="457200" rtl="0" algn="l">
              <a:lnSpc>
                <a:spcPct val="200000"/>
              </a:lnSpc>
              <a:spcBef>
                <a:spcPts val="0"/>
              </a:spcBef>
              <a:spcAft>
                <a:spcPts val="0"/>
              </a:spcAft>
              <a:buClr>
                <a:srgbClr val="002F4A"/>
              </a:buClr>
              <a:buSzPts val="1900"/>
              <a:buFont typeface="Merriweather"/>
              <a:buChar char="●"/>
            </a:pPr>
            <a:r>
              <a:rPr lang="ca" sz="1900">
                <a:solidFill>
                  <a:srgbClr val="002F4A"/>
                </a:solidFill>
                <a:latin typeface="Merriweather"/>
                <a:ea typeface="Merriweather"/>
                <a:cs typeface="Merriweather"/>
                <a:sym typeface="Merriweather"/>
              </a:rPr>
              <a:t>KPI's de analítica de seguimiento de la campañas de email	</a:t>
            </a:r>
            <a:endParaRPr sz="1900">
              <a:solidFill>
                <a:srgbClr val="002F4A"/>
              </a:solidFill>
              <a:latin typeface="Merriweather"/>
              <a:ea typeface="Merriweather"/>
              <a:cs typeface="Merriweather"/>
              <a:sym typeface="Merriweather"/>
            </a:endParaRPr>
          </a:p>
          <a:p>
            <a:pPr indent="0" lvl="0" marL="457200" rtl="0" algn="l">
              <a:lnSpc>
                <a:spcPct val="150000"/>
              </a:lnSpc>
              <a:spcBef>
                <a:spcPts val="0"/>
              </a:spcBef>
              <a:spcAft>
                <a:spcPts val="0"/>
              </a:spcAft>
              <a:buNone/>
            </a:pPr>
            <a:r>
              <a:t/>
            </a:r>
            <a:endParaRPr sz="1900">
              <a:solidFill>
                <a:srgbClr val="002F4A"/>
              </a:solidFill>
              <a:latin typeface="Merriweather"/>
              <a:ea typeface="Merriweather"/>
              <a:cs typeface="Merriweather"/>
              <a:sym typeface="Merriweather"/>
            </a:endParaRPr>
          </a:p>
          <a:p>
            <a:pPr indent="-234950" lvl="0" marL="457200" rtl="0" algn="l">
              <a:lnSpc>
                <a:spcPct val="150000"/>
              </a:lnSpc>
              <a:spcBef>
                <a:spcPts val="0"/>
              </a:spcBef>
              <a:spcAft>
                <a:spcPts val="0"/>
              </a:spcAft>
              <a:buClr>
                <a:schemeClr val="dk2"/>
              </a:buClr>
              <a:buSzPts val="100"/>
              <a:buFont typeface="Roboto"/>
              <a:buChar char="●"/>
            </a:pPr>
            <a:r>
              <a:t/>
            </a:r>
            <a:endParaRPr sz="100">
              <a:solidFill>
                <a:schemeClr val="dk2"/>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32"/>
          <p:cNvPicPr preferRelativeResize="0"/>
          <p:nvPr/>
        </p:nvPicPr>
        <p:blipFill>
          <a:blip r:embed="rId3">
            <a:alphaModFix/>
          </a:blip>
          <a:stretch>
            <a:fillRect/>
          </a:stretch>
        </p:blipFill>
        <p:spPr>
          <a:xfrm>
            <a:off x="152400" y="1863013"/>
            <a:ext cx="8839197" cy="1417474"/>
          </a:xfrm>
          <a:prstGeom prst="rect">
            <a:avLst/>
          </a:prstGeom>
          <a:noFill/>
          <a:ln>
            <a:noFill/>
          </a:ln>
        </p:spPr>
      </p:pic>
      <p:sp>
        <p:nvSpPr>
          <p:cNvPr id="180" name="Google Shape;180;p32"/>
          <p:cNvSpPr txBox="1"/>
          <p:nvPr/>
        </p:nvSpPr>
        <p:spPr>
          <a:xfrm>
            <a:off x="152400" y="243575"/>
            <a:ext cx="6840000" cy="69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400"/>
              </a:spcAft>
              <a:buNone/>
            </a:pPr>
            <a:r>
              <a:rPr b="1" lang="ca" sz="2700" u="sng">
                <a:latin typeface="EB Garamond"/>
                <a:ea typeface="EB Garamond"/>
                <a:cs typeface="EB Garamond"/>
                <a:sym typeface="EB Garamond"/>
              </a:rPr>
              <a:t>Construcción BD de contactos propia:</a:t>
            </a:r>
            <a:endParaRPr sz="3900" u="sng">
              <a:solidFill>
                <a:schemeClr val="dk2"/>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graphicFrame>
        <p:nvGraphicFramePr>
          <p:cNvPr id="185" name="Google Shape;185;p33"/>
          <p:cNvGraphicFramePr/>
          <p:nvPr/>
        </p:nvGraphicFramePr>
        <p:xfrm>
          <a:off x="152400" y="152400"/>
          <a:ext cx="3000000" cy="3000000"/>
        </p:xfrm>
        <a:graphic>
          <a:graphicData uri="http://schemas.openxmlformats.org/drawingml/2006/table">
            <a:tbl>
              <a:tblPr>
                <a:noFill/>
                <a:tableStyleId>{B53B7BA2-1209-43CB-B2BB-94150BFFECBF}</a:tableStyleId>
              </a:tblPr>
              <a:tblGrid>
                <a:gridCol w="1447800"/>
                <a:gridCol w="4160000"/>
                <a:gridCol w="1380825"/>
                <a:gridCol w="1863900"/>
              </a:tblGrid>
              <a:tr h="469000">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Forma de Incorporar Contactos</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Cómo se Aprovechan los Puntos de Contacto</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Tipo de Datos Recogidos</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Obtención del Consentimiento</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r>
              <a:tr h="1003050">
                <a:tc>
                  <a:txBody>
                    <a:bodyPr/>
                    <a:lstStyle/>
                    <a:p>
                      <a:pPr indent="0" lvl="0" marL="0" rtl="0" algn="ctr">
                        <a:lnSpc>
                          <a:spcPct val="115000"/>
                        </a:lnSpc>
                        <a:spcBef>
                          <a:spcPts val="0"/>
                        </a:spcBef>
                        <a:spcAft>
                          <a:spcPts val="0"/>
                        </a:spcAft>
                        <a:buNone/>
                      </a:pPr>
                      <a:r>
                        <a:rPr b="1" lang="ca">
                          <a:latin typeface="EB Garamond"/>
                          <a:ea typeface="EB Garamond"/>
                          <a:cs typeface="EB Garamond"/>
                          <a:sym typeface="EB Garamond"/>
                        </a:rPr>
                        <a:t>Registro durante el proceso </a:t>
                      </a:r>
                      <a:r>
                        <a:rPr b="1" lang="ca">
                          <a:latin typeface="EB Garamond"/>
                          <a:ea typeface="EB Garamond"/>
                          <a:cs typeface="EB Garamond"/>
                          <a:sym typeface="EB Garamond"/>
                        </a:rPr>
                        <a:t>de compra</a:t>
                      </a:r>
                      <a:endParaRPr b="1" sz="8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Durante el proceso de compra en la tienda online, se solicita a los clientes que se registren proporcionando su información de contacto. Se incluye una casilla de verificación para que los clientes otorguen su consentimiento explícito para recibir comunicaciones de marketing.</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rowSpan="4">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Nombre, e-mail, tipo de mascota (Perro y/o gato), edad,  preferencias de productos.</a:t>
                      </a:r>
                      <a:endParaRPr sz="1000"/>
                    </a:p>
                    <a:p>
                      <a:pPr indent="0" lvl="0" marL="0" rtl="0" algn="ctr">
                        <a:lnSpc>
                          <a:spcPct val="115000"/>
                        </a:lnSpc>
                        <a:spcBef>
                          <a:spcPts val="0"/>
                        </a:spcBef>
                        <a:spcAft>
                          <a:spcPts val="0"/>
                        </a:spcAft>
                        <a:buNone/>
                      </a:pPr>
                      <a:r>
                        <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Se obtiene el consentimiento mediante una casilla de verificación clara durante el proceso de compra.</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334125">
                <a:tc>
                  <a:txBody>
                    <a:bodyPr/>
                    <a:lstStyle/>
                    <a:p>
                      <a:pPr indent="0" lvl="0" marL="0" rtl="0" algn="ctr">
                        <a:lnSpc>
                          <a:spcPct val="115000"/>
                        </a:lnSpc>
                        <a:spcBef>
                          <a:spcPts val="0"/>
                        </a:spcBef>
                        <a:spcAft>
                          <a:spcPts val="0"/>
                        </a:spcAft>
                        <a:buNone/>
                      </a:pPr>
                      <a:r>
                        <a:rPr b="1" lang="ca">
                          <a:latin typeface="EB Garamond"/>
                          <a:ea typeface="EB Garamond"/>
                          <a:cs typeface="EB Garamond"/>
                          <a:sym typeface="EB Garamond"/>
                        </a:rPr>
                        <a:t>Formulario de registro en el sitio web</a:t>
                      </a:r>
                      <a:endParaRPr b="1" sz="8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Se incluye un formulario de registro en el sitio web donde los visitantes pueden proporcionar su información de contacto y suscribirse a boletines, ofertas especiales, etc. Se asegura de que el formulario sea fácil de encontrar y que incluya una clara solicitud de consentimiento.</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vMerge="1"/>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El consentimiento se solicita explícitamente en el formulario de registro mediante una casilla de verificación.</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956425">
                <a:tc>
                  <a:txBody>
                    <a:bodyPr/>
                    <a:lstStyle/>
                    <a:p>
                      <a:pPr indent="0" lvl="0" marL="0" rtl="0" algn="ctr">
                        <a:lnSpc>
                          <a:spcPct val="115000"/>
                        </a:lnSpc>
                        <a:spcBef>
                          <a:spcPts val="0"/>
                        </a:spcBef>
                        <a:spcAft>
                          <a:spcPts val="0"/>
                        </a:spcAft>
                        <a:buNone/>
                      </a:pPr>
                      <a:r>
                        <a:rPr b="1" lang="ca">
                          <a:latin typeface="EB Garamond"/>
                          <a:ea typeface="EB Garamond"/>
                          <a:cs typeface="EB Garamond"/>
                          <a:sym typeface="EB Garamond"/>
                        </a:rPr>
                        <a:t>Ofertas y promociones exclusivas</a:t>
                      </a:r>
                      <a:endParaRPr b="1" sz="8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Se ofrecen descuentos especiales, promociones exclusivas o regalos a los clientes que se registren y proporcionen su información de contacto. Esto incentiva el registro y fomenta la fidelidad del cliente.</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vMerge="1"/>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El consentimiento se obtiene al registrarse para recibir las ofertas y promociones exclusivas.</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57575">
                <a:tc>
                  <a:txBody>
                    <a:bodyPr/>
                    <a:lstStyle/>
                    <a:p>
                      <a:pPr indent="0" lvl="0" marL="0" rtl="0" algn="ctr">
                        <a:lnSpc>
                          <a:spcPct val="115000"/>
                        </a:lnSpc>
                        <a:spcBef>
                          <a:spcPts val="0"/>
                        </a:spcBef>
                        <a:spcAft>
                          <a:spcPts val="0"/>
                        </a:spcAft>
                        <a:buNone/>
                      </a:pPr>
                      <a:r>
                        <a:rPr b="1" lang="ca">
                          <a:latin typeface="EB Garamond"/>
                          <a:ea typeface="EB Garamond"/>
                          <a:cs typeface="EB Garamond"/>
                          <a:sym typeface="EB Garamond"/>
                        </a:rPr>
                        <a:t>Integración de formularios en redes sociales</a:t>
                      </a:r>
                      <a:endParaRPr b="1" sz="8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Se integran formularios de registro en las páginas de redes sociales y publicaciones para que los seguidores puedan registrarse fácilmente. Se solicita el consentimiento de manera clara y explícita en estos formularios.</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vMerge="1"/>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El consentimiento se solicita mediante una casilla de verificación en los formularios de registro de redes sociales.</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graphicFrame>
        <p:nvGraphicFramePr>
          <p:cNvPr id="190" name="Google Shape;190;p34"/>
          <p:cNvGraphicFramePr/>
          <p:nvPr/>
        </p:nvGraphicFramePr>
        <p:xfrm>
          <a:off x="145738" y="319725"/>
          <a:ext cx="3000000" cy="3000000"/>
        </p:xfrm>
        <a:graphic>
          <a:graphicData uri="http://schemas.openxmlformats.org/drawingml/2006/table">
            <a:tbl>
              <a:tblPr>
                <a:noFill/>
                <a:tableStyleId>{B53B7BA2-1209-43CB-B2BB-94150BFFECBF}</a:tableStyleId>
              </a:tblPr>
              <a:tblGrid>
                <a:gridCol w="1447800"/>
                <a:gridCol w="4160000"/>
                <a:gridCol w="1380825"/>
                <a:gridCol w="1863900"/>
              </a:tblGrid>
              <a:tr h="1095975">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Suscripción a la newsletter al entrar a la tienda</a:t>
                      </a:r>
                      <a:endParaRPr b="1" sz="7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Se invita a los visitantes del sitio web a suscribirse a la newsletter al ingresar a la página principal.</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Dirección de correo electrónico.</a:t>
                      </a:r>
                      <a:endParaRPr sz="1000"/>
                    </a:p>
                  </a:txBody>
                  <a:tcPr marT="25400" marB="25400" marR="25400" marL="25400" anchor="ctr">
                    <a:lnL cap="flat" cmpd="sng" w="95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Formulario emergente o un banner destacado que solicite la información y consentimiento </a:t>
                      </a:r>
                      <a:endParaRPr sz="1000"/>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1095975">
                <a:tc>
                  <a:txBody>
                    <a:bodyPr/>
                    <a:lstStyle/>
                    <a:p>
                      <a:pPr indent="0" lvl="0" marL="0" rtl="0" algn="ctr">
                        <a:lnSpc>
                          <a:spcPct val="115000"/>
                        </a:lnSpc>
                        <a:spcBef>
                          <a:spcPts val="0"/>
                        </a:spcBef>
                        <a:spcAft>
                          <a:spcPts val="0"/>
                        </a:spcAft>
                        <a:buNone/>
                      </a:pPr>
                      <a:r>
                        <a:rPr b="1" lang="ca">
                          <a:latin typeface="EB Garamond"/>
                          <a:ea typeface="EB Garamond"/>
                          <a:cs typeface="EB Garamond"/>
                          <a:sym typeface="EB Garamond"/>
                        </a:rPr>
                        <a:t>Contenido gratuito en nuestro blog</a:t>
                      </a:r>
                      <a:endParaRPr b="1" sz="8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Para acceder a descargas gratuitas de contenido, se solicita a los visitantes que proporcionen su dirección de correo electrónico y acepten recibir futuras comunicaciones de marketing.</a:t>
                      </a:r>
                      <a:endParaRPr sz="1000"/>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Nombre, dirección de correo electrónico, preferencias de contenido.</a:t>
                      </a:r>
                      <a:endParaRPr sz="1000"/>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El consentimiento se solicita al momento de la descarga del contenido.</a:t>
                      </a:r>
                      <a:endParaRPr sz="1000"/>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1095975">
                <a:tc>
                  <a:txBody>
                    <a:bodyPr/>
                    <a:lstStyle/>
                    <a:p>
                      <a:pPr indent="0" lvl="0" marL="0" rtl="0" algn="ctr">
                        <a:lnSpc>
                          <a:spcPct val="115000"/>
                        </a:lnSpc>
                        <a:spcBef>
                          <a:spcPts val="0"/>
                        </a:spcBef>
                        <a:spcAft>
                          <a:spcPts val="0"/>
                        </a:spcAft>
                        <a:buNone/>
                      </a:pPr>
                      <a:r>
                        <a:rPr b="1" lang="ca">
                          <a:latin typeface="EB Garamond"/>
                          <a:ea typeface="EB Garamond"/>
                          <a:cs typeface="EB Garamond"/>
                          <a:sym typeface="EB Garamond"/>
                        </a:rPr>
                        <a:t>Programa de referidos</a:t>
                      </a:r>
                      <a:endParaRPr b="1" sz="8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Se establece un programa de referidos donde los clientes existentes pueden referir a amigos o familiares a la página web a cambio de puntos/descuentos</a:t>
                      </a:r>
                      <a:endParaRPr sz="1200">
                        <a:latin typeface="EB Garamond"/>
                        <a:ea typeface="EB Garamond"/>
                        <a:cs typeface="EB Garamond"/>
                        <a:sym typeface="EB Garamond"/>
                      </a:endParaRPr>
                    </a:p>
                    <a:p>
                      <a:pPr indent="0" lvl="0" marL="0" rtl="0" algn="ctr">
                        <a:lnSpc>
                          <a:spcPct val="115000"/>
                        </a:lnSpc>
                        <a:spcBef>
                          <a:spcPts val="0"/>
                        </a:spcBef>
                        <a:spcAft>
                          <a:spcPts val="0"/>
                        </a:spcAft>
                        <a:buNone/>
                      </a:pPr>
                      <a:r>
                        <a:rPr lang="ca" sz="1200">
                          <a:latin typeface="EB Garamond"/>
                          <a:ea typeface="EB Garamond"/>
                          <a:cs typeface="EB Garamond"/>
                          <a:sym typeface="EB Garamond"/>
                        </a:rPr>
                        <a:t>Los nuevos usuarios que se registren a través de la referencia también proporcionarán sus datos de contacto y otorgarán su consentimiento para recibir comunicaciones de marketing.</a:t>
                      </a:r>
                      <a:endParaRPr sz="1000"/>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Nombre, dirección de correo electrónico, detalles de la referencia.</a:t>
                      </a:r>
                      <a:endParaRPr sz="1000"/>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200">
                          <a:latin typeface="EB Garamond"/>
                          <a:ea typeface="EB Garamond"/>
                          <a:cs typeface="EB Garamond"/>
                          <a:sym typeface="EB Garamond"/>
                        </a:rPr>
                        <a:t>El consentimiento se solicita durante el proceso de registro, donde se incluye una casilla de verificación para aceptar recibir comunicaciones de marketing.</a:t>
                      </a:r>
                      <a:endParaRPr sz="1000"/>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bl>
          </a:graphicData>
        </a:graphic>
      </p:graphicFrame>
      <p:sp>
        <p:nvSpPr>
          <p:cNvPr id="191" name="Google Shape;191;p34"/>
          <p:cNvSpPr txBox="1"/>
          <p:nvPr/>
        </p:nvSpPr>
        <p:spPr>
          <a:xfrm>
            <a:off x="0" y="3962425"/>
            <a:ext cx="8852400" cy="9975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lang="ca" sz="1600">
                <a:latin typeface="EB Garamond Medium"/>
                <a:ea typeface="EB Garamond Medium"/>
                <a:cs typeface="EB Garamond Medium"/>
                <a:sym typeface="EB Garamond Medium"/>
              </a:rPr>
              <a:t>Para nuestra campaña, podríamos utilizar la segmentación por ubicación geográfica para dirigirnos a áreas donde tenemos una presencia física significativa y por intereses relacionados con mascotas, como "dueños de mascotas", "amantes de los animales", etc.</a:t>
            </a:r>
            <a:endParaRPr sz="1600">
              <a:latin typeface="EB Garamond Medium"/>
              <a:ea typeface="EB Garamond Medium"/>
              <a:cs typeface="EB Garamond Medium"/>
              <a:sym typeface="EB Garamond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5"/>
          <p:cNvSpPr txBox="1"/>
          <p:nvPr>
            <p:ph type="title"/>
          </p:nvPr>
        </p:nvSpPr>
        <p:spPr>
          <a:xfrm>
            <a:off x="421200" y="1559100"/>
            <a:ext cx="8301600" cy="202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4300">
                <a:latin typeface="Merriweather Black"/>
                <a:ea typeface="Merriweather Black"/>
                <a:cs typeface="Merriweather Black"/>
                <a:sym typeface="Merriweather Black"/>
              </a:rPr>
              <a:t>Tamaño de las BD (propia y alquiladas) y variables de segmentación</a:t>
            </a:r>
            <a:endParaRPr sz="4500">
              <a:latin typeface="Merriweather Black"/>
              <a:ea typeface="Merriweather Black"/>
              <a:cs typeface="Merriweather Black"/>
              <a:sym typeface="Merriweather Black"/>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6"/>
          <p:cNvSpPr txBox="1"/>
          <p:nvPr/>
        </p:nvSpPr>
        <p:spPr>
          <a:xfrm>
            <a:off x="184200" y="133800"/>
            <a:ext cx="8775600" cy="487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ca" sz="2400" u="sng">
                <a:latin typeface="EB Garamond"/>
                <a:ea typeface="EB Garamond"/>
                <a:cs typeface="EB Garamond"/>
                <a:sym typeface="EB Garamond"/>
              </a:rPr>
              <a:t>Tamaño de la Base de Datos Alquilada:</a:t>
            </a:r>
            <a:endParaRPr b="1" sz="2400" u="sng">
              <a:latin typeface="EB Garamond"/>
              <a:ea typeface="EB Garamond"/>
              <a:cs typeface="EB Garamond"/>
              <a:sym typeface="EB Garamond"/>
            </a:endParaRPr>
          </a:p>
          <a:p>
            <a:pPr indent="0" lvl="0" marL="0" rtl="0" algn="l">
              <a:lnSpc>
                <a:spcPct val="115000"/>
              </a:lnSpc>
              <a:spcBef>
                <a:spcPts val="0"/>
              </a:spcBef>
              <a:spcAft>
                <a:spcPts val="0"/>
              </a:spcAft>
              <a:buNone/>
            </a:pPr>
            <a:r>
              <a:t/>
            </a:r>
            <a:endParaRPr sz="2000">
              <a:latin typeface="EB Garamond Medium"/>
              <a:ea typeface="EB Garamond Medium"/>
              <a:cs typeface="EB Garamond Medium"/>
              <a:sym typeface="EB Garamond Medium"/>
            </a:endParaRPr>
          </a:p>
          <a:p>
            <a:pPr indent="-355600" lvl="0" marL="457200" rtl="0" algn="l">
              <a:lnSpc>
                <a:spcPct val="150000"/>
              </a:lnSpc>
              <a:spcBef>
                <a:spcPts val="0"/>
              </a:spcBef>
              <a:spcAft>
                <a:spcPts val="0"/>
              </a:spcAft>
              <a:buSzPts val="2000"/>
              <a:buFont typeface="EB Garamond Medium"/>
              <a:buChar char="●"/>
            </a:pPr>
            <a:r>
              <a:rPr lang="ca" sz="2000">
                <a:latin typeface="EB Garamond Medium"/>
                <a:ea typeface="EB Garamond Medium"/>
                <a:cs typeface="EB Garamond Medium"/>
                <a:sym typeface="EB Garamond Medium"/>
              </a:rPr>
              <a:t>Según los </a:t>
            </a:r>
            <a:r>
              <a:rPr lang="ca" sz="2000" u="sng">
                <a:solidFill>
                  <a:srgbClr val="1155CC"/>
                </a:solidFill>
                <a:latin typeface="EB Garamond Medium"/>
                <a:ea typeface="EB Garamond Medium"/>
                <a:cs typeface="EB Garamond Medium"/>
                <a:sym typeface="EB Garamond Medium"/>
                <a:hlinkClick r:id="rId3">
                  <a:extLst>
                    <a:ext uri="{A12FA001-AC4F-418D-AE19-62706E023703}">
                      <ahyp:hlinkClr val="tx"/>
                    </a:ext>
                  </a:extLst>
                </a:hlinkClick>
              </a:rPr>
              <a:t>puntos de referencia descritos en  la página web de Mailchimp</a:t>
            </a:r>
            <a:r>
              <a:rPr lang="ca" sz="2000">
                <a:latin typeface="EB Garamond Medium"/>
                <a:ea typeface="EB Garamond Medium"/>
                <a:cs typeface="EB Garamond Medium"/>
                <a:sym typeface="EB Garamond Medium"/>
              </a:rPr>
              <a:t>, el CTR según el sector de venta al por menor es 2.07%</a:t>
            </a:r>
            <a:endParaRPr sz="2000">
              <a:latin typeface="EB Garamond Medium"/>
              <a:ea typeface="EB Garamond Medium"/>
              <a:cs typeface="EB Garamond Medium"/>
              <a:sym typeface="EB Garamond Medium"/>
            </a:endParaRPr>
          </a:p>
          <a:p>
            <a:pPr indent="-355600" lvl="0" marL="457200" rtl="0" algn="l">
              <a:lnSpc>
                <a:spcPct val="150000"/>
              </a:lnSpc>
              <a:spcBef>
                <a:spcPts val="0"/>
              </a:spcBef>
              <a:spcAft>
                <a:spcPts val="0"/>
              </a:spcAft>
              <a:buSzPts val="2000"/>
              <a:buFont typeface="EB Garamond Medium"/>
              <a:buChar char="●"/>
            </a:pPr>
            <a:r>
              <a:rPr lang="ca" sz="2000">
                <a:latin typeface="EB Garamond Medium"/>
                <a:ea typeface="EB Garamond Medium"/>
                <a:cs typeface="EB Garamond Medium"/>
                <a:sym typeface="EB Garamond Medium"/>
              </a:rPr>
              <a:t>Total de visitas desde BD Alquilada durante la campaña de </a:t>
            </a:r>
            <a:r>
              <a:rPr b="1" lang="ca" sz="2000">
                <a:latin typeface="EB Garamond"/>
                <a:ea typeface="EB Garamond"/>
                <a:cs typeface="EB Garamond"/>
                <a:sym typeface="EB Garamond"/>
              </a:rPr>
              <a:t>Navidad</a:t>
            </a:r>
            <a:r>
              <a:rPr lang="ca" sz="2000">
                <a:latin typeface="EB Garamond Medium"/>
                <a:ea typeface="EB Garamond Medium"/>
                <a:cs typeface="EB Garamond Medium"/>
                <a:sym typeface="EB Garamond Medium"/>
              </a:rPr>
              <a:t>:</a:t>
            </a:r>
            <a:r>
              <a:rPr b="1" lang="ca" sz="2000">
                <a:latin typeface="EB Garamond"/>
                <a:ea typeface="EB Garamond"/>
                <a:cs typeface="EB Garamond"/>
                <a:sym typeface="EB Garamond"/>
              </a:rPr>
              <a:t> 2.011 visitas</a:t>
            </a:r>
            <a:r>
              <a:rPr lang="ca" sz="1600">
                <a:latin typeface="EB Garamond"/>
                <a:ea typeface="EB Garamond"/>
                <a:cs typeface="EB Garamond"/>
                <a:sym typeface="EB Garamond"/>
              </a:rPr>
              <a:t>.</a:t>
            </a:r>
            <a:endParaRPr b="1" sz="2000">
              <a:latin typeface="EB Garamond"/>
              <a:ea typeface="EB Garamond"/>
              <a:cs typeface="EB Garamond"/>
              <a:sym typeface="EB Garamond"/>
            </a:endParaRPr>
          </a:p>
          <a:p>
            <a:pPr indent="-355600" lvl="0" marL="457200" rtl="0" algn="l">
              <a:lnSpc>
                <a:spcPct val="150000"/>
              </a:lnSpc>
              <a:spcBef>
                <a:spcPts val="0"/>
              </a:spcBef>
              <a:spcAft>
                <a:spcPts val="0"/>
              </a:spcAft>
              <a:buSzPts val="2000"/>
              <a:buFont typeface="EB Garamond Medium"/>
              <a:buChar char="●"/>
            </a:pPr>
            <a:r>
              <a:rPr lang="ca" sz="2000">
                <a:latin typeface="EB Garamond Medium"/>
                <a:ea typeface="EB Garamond Medium"/>
                <a:cs typeface="EB Garamond Medium"/>
                <a:sym typeface="EB Garamond Medium"/>
              </a:rPr>
              <a:t>Si queremos generar  2.011 visitas a nuestro sitio web:</a:t>
            </a:r>
            <a:endParaRPr sz="2000">
              <a:latin typeface="EB Garamond Medium"/>
              <a:ea typeface="EB Garamond Medium"/>
              <a:cs typeface="EB Garamond Medium"/>
              <a:sym typeface="EB Garamond Medium"/>
            </a:endParaRPr>
          </a:p>
          <a:p>
            <a:pPr indent="457200" lvl="0" marL="914400" rtl="0" algn="l">
              <a:lnSpc>
                <a:spcPct val="150000"/>
              </a:lnSpc>
              <a:spcBef>
                <a:spcPts val="0"/>
              </a:spcBef>
              <a:spcAft>
                <a:spcPts val="0"/>
              </a:spcAft>
              <a:buNone/>
            </a:pPr>
            <a:r>
              <a:rPr b="1" lang="ca" sz="2200">
                <a:latin typeface="EB Garamond"/>
                <a:ea typeface="EB Garamond"/>
                <a:cs typeface="EB Garamond"/>
                <a:sym typeface="EB Garamond"/>
              </a:rPr>
              <a:t>4.011 visitas = Número de destinatarios x 0,0207 (CTR)</a:t>
            </a:r>
            <a:endParaRPr b="1" sz="2200">
              <a:latin typeface="EB Garamond"/>
              <a:ea typeface="EB Garamond"/>
              <a:cs typeface="EB Garamond"/>
              <a:sym typeface="EB Garamond"/>
            </a:endParaRPr>
          </a:p>
          <a:p>
            <a:pPr indent="-355600" lvl="0" marL="457200" rtl="0" algn="l">
              <a:lnSpc>
                <a:spcPct val="150000"/>
              </a:lnSpc>
              <a:spcBef>
                <a:spcPts val="0"/>
              </a:spcBef>
              <a:spcAft>
                <a:spcPts val="0"/>
              </a:spcAft>
              <a:buSzPts val="2000"/>
              <a:buFont typeface="EB Garamond Medium"/>
              <a:buChar char="●"/>
            </a:pPr>
            <a:r>
              <a:rPr lang="ca" sz="2000">
                <a:latin typeface="EB Garamond Medium"/>
                <a:ea typeface="EB Garamond Medium"/>
                <a:cs typeface="EB Garamond Medium"/>
                <a:sym typeface="EB Garamond Medium"/>
              </a:rPr>
              <a:t>Por lo tanto, el número de destinatarios necesarios sería: Número de destinatarios = 4.011 / 0,0207 = </a:t>
            </a:r>
            <a:r>
              <a:rPr b="1" lang="ca" sz="2000" u="sng">
                <a:highlight>
                  <a:srgbClr val="FFFF00"/>
                </a:highlight>
                <a:latin typeface="EB Garamond"/>
                <a:ea typeface="EB Garamond"/>
                <a:cs typeface="EB Garamond"/>
                <a:sym typeface="EB Garamond"/>
              </a:rPr>
              <a:t>193.768 destinatarios</a:t>
            </a:r>
            <a:endParaRPr sz="2700" u="sng">
              <a:latin typeface="EB Garamond Medium"/>
              <a:ea typeface="EB Garamond Medium"/>
              <a:cs typeface="EB Garamond Medium"/>
              <a:sym typeface="EB Garamond Medium"/>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7"/>
          <p:cNvSpPr txBox="1"/>
          <p:nvPr/>
        </p:nvSpPr>
        <p:spPr>
          <a:xfrm>
            <a:off x="176175" y="293550"/>
            <a:ext cx="3795000" cy="455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ca" sz="2000" u="sng">
                <a:latin typeface="EB Garamond"/>
                <a:ea typeface="EB Garamond"/>
                <a:cs typeface="EB Garamond"/>
                <a:sym typeface="EB Garamond"/>
              </a:rPr>
              <a:t>Evolución Mensual de la Base de Datos Propia:</a:t>
            </a:r>
            <a:endParaRPr b="1" sz="2000" u="sng">
              <a:latin typeface="EB Garamond"/>
              <a:ea typeface="EB Garamond"/>
              <a:cs typeface="EB Garamond"/>
              <a:sym typeface="EB Garamond"/>
            </a:endParaRPr>
          </a:p>
          <a:p>
            <a:pPr indent="0" lvl="0" marL="0" rtl="0" algn="l">
              <a:lnSpc>
                <a:spcPct val="115000"/>
              </a:lnSpc>
              <a:spcBef>
                <a:spcPts val="0"/>
              </a:spcBef>
              <a:spcAft>
                <a:spcPts val="0"/>
              </a:spcAft>
              <a:buNone/>
            </a:pPr>
            <a:r>
              <a:t/>
            </a:r>
            <a:endParaRPr sz="17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7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rPr lang="ca" sz="1700">
                <a:latin typeface="EB Garamond Medium"/>
                <a:ea typeface="EB Garamond Medium"/>
                <a:cs typeface="EB Garamond Medium"/>
                <a:sym typeface="EB Garamond Medium"/>
              </a:rPr>
              <a:t>La base de datos propia crecerá orgánicamente a medida que se adquieran nuevos clientes y estos proporcionen sus datos de contacto y consentimiento a través de una série de puntos de contactos que recopilamos de manera breve en el siguiente esquema.</a:t>
            </a:r>
            <a:endParaRPr sz="1700">
              <a:latin typeface="EB Garamond Medium"/>
              <a:ea typeface="EB Garamond Medium"/>
              <a:cs typeface="EB Garamond Medium"/>
              <a:sym typeface="EB Garamond Medium"/>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pic>
        <p:nvPicPr>
          <p:cNvPr id="207" name="Google Shape;207;p37"/>
          <p:cNvPicPr preferRelativeResize="0"/>
          <p:nvPr/>
        </p:nvPicPr>
        <p:blipFill rotWithShape="1">
          <a:blip r:embed="rId3">
            <a:alphaModFix/>
          </a:blip>
          <a:srcRect b="0" l="0" r="0" t="0"/>
          <a:stretch/>
        </p:blipFill>
        <p:spPr>
          <a:xfrm>
            <a:off x="4393350" y="293538"/>
            <a:ext cx="4276725" cy="44862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graphicFrame>
        <p:nvGraphicFramePr>
          <p:cNvPr id="212" name="Google Shape;212;p38"/>
          <p:cNvGraphicFramePr/>
          <p:nvPr/>
        </p:nvGraphicFramePr>
        <p:xfrm>
          <a:off x="0" y="0"/>
          <a:ext cx="3000000" cy="3000000"/>
        </p:xfrm>
        <a:graphic>
          <a:graphicData uri="http://schemas.openxmlformats.org/drawingml/2006/table">
            <a:tbl>
              <a:tblPr>
                <a:noFill/>
                <a:tableStyleId>{B53B7BA2-1209-43CB-B2BB-94150BFFECBF}</a:tableStyleId>
              </a:tblPr>
              <a:tblGrid>
                <a:gridCol w="1519675"/>
                <a:gridCol w="399450"/>
                <a:gridCol w="399450"/>
                <a:gridCol w="399450"/>
                <a:gridCol w="399450"/>
                <a:gridCol w="399450"/>
                <a:gridCol w="399450"/>
                <a:gridCol w="390775"/>
                <a:gridCol w="390775"/>
                <a:gridCol w="390775"/>
                <a:gridCol w="468925"/>
                <a:gridCol w="468925"/>
                <a:gridCol w="460225"/>
                <a:gridCol w="2657225"/>
              </a:tblGrid>
              <a:tr h="490500">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Puntos de Contacto</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1</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2</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3</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4</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5</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6</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7</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8</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9</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10</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11</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Mes 12</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Como lo hemos hecho?</a:t>
                      </a:r>
                      <a:endParaRPr b="1" sz="11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A4C2F4"/>
                    </a:solidFill>
                  </a:tcPr>
                </a:tc>
              </a:tr>
              <a:tr h="487175">
                <a:tc>
                  <a:txBody>
                    <a:bodyPr/>
                    <a:lstStyle/>
                    <a:p>
                      <a:pPr indent="0" lvl="0" marL="0" rtl="0" algn="ctr">
                        <a:lnSpc>
                          <a:spcPct val="115000"/>
                        </a:lnSpc>
                        <a:spcBef>
                          <a:spcPts val="0"/>
                        </a:spcBef>
                        <a:spcAft>
                          <a:spcPts val="0"/>
                        </a:spcAft>
                        <a:buNone/>
                      </a:pPr>
                      <a:r>
                        <a:rPr b="1" lang="ca" sz="1100"/>
                        <a:t>Registros Directo</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608</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4.326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5.329</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3.939</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2.948</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2.351</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1.852</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1.465</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1.866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1.940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2.411</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3.349</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ca" sz="1000"/>
                        <a:t>Sign-Up Rate = 5%</a:t>
                      </a:r>
                      <a:endParaRPr b="1"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487175">
                <a:tc>
                  <a:txBody>
                    <a:bodyPr/>
                    <a:lstStyle/>
                    <a:p>
                      <a:pPr indent="0" lvl="0" marL="0" rtl="0" algn="ctr">
                        <a:lnSpc>
                          <a:spcPct val="115000"/>
                        </a:lnSpc>
                        <a:spcBef>
                          <a:spcPts val="0"/>
                        </a:spcBef>
                        <a:spcAft>
                          <a:spcPts val="0"/>
                        </a:spcAft>
                        <a:buNone/>
                      </a:pPr>
                      <a:r>
                        <a:rPr b="1" lang="ca" sz="1100"/>
                        <a:t>Pop-ups en página web</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237</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1.687</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2.078</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1.536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1.150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917</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722</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571</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728</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757</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940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1.306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ca" sz="1000" u="sng">
                          <a:solidFill>
                            <a:srgbClr val="1155CC"/>
                          </a:solidFill>
                          <a:hlinkClick r:id="rId3">
                            <a:extLst>
                              <a:ext uri="{A12FA001-AC4F-418D-AE19-62706E023703}">
                                <ahyp:hlinkClr val="tx"/>
                              </a:ext>
                            </a:extLst>
                          </a:hlinkClick>
                        </a:rPr>
                        <a:t>Pop-up Opt-In Rate = 1,95%</a:t>
                      </a:r>
                      <a:endParaRPr b="1"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487175">
                <a:tc>
                  <a:txBody>
                    <a:bodyPr/>
                    <a:lstStyle/>
                    <a:p>
                      <a:pPr indent="0" lvl="0" marL="0" rtl="0" algn="ctr">
                        <a:lnSpc>
                          <a:spcPct val="115000"/>
                        </a:lnSpc>
                        <a:spcBef>
                          <a:spcPts val="0"/>
                        </a:spcBef>
                        <a:spcAft>
                          <a:spcPts val="0"/>
                        </a:spcAft>
                        <a:buNone/>
                      </a:pPr>
                      <a:r>
                        <a:rPr b="1" lang="ca" sz="1100"/>
                        <a:t>Sorteos en RRSS</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160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240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200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160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140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100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120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140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160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220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340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ca" sz="1000">
                          <a:uFill>
                            <a:noFill/>
                          </a:uFill>
                          <a:hlinkClick r:id="rId4"/>
                        </a:rPr>
                        <a:t>Giveaway CR (email opt-ins) = 40%</a:t>
                      </a:r>
                      <a:endParaRPr b="1"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487175">
                <a:tc>
                  <a:txBody>
                    <a:bodyPr/>
                    <a:lstStyle/>
                    <a:p>
                      <a:pPr indent="0" lvl="0" marL="0" rtl="0" algn="ctr">
                        <a:lnSpc>
                          <a:spcPct val="115000"/>
                        </a:lnSpc>
                        <a:spcBef>
                          <a:spcPts val="0"/>
                        </a:spcBef>
                        <a:spcAft>
                          <a:spcPts val="0"/>
                        </a:spcAft>
                        <a:buNone/>
                      </a:pPr>
                      <a:r>
                        <a:rPr b="1" lang="ca" sz="1100"/>
                        <a:t>Ferias y eventos</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160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302</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180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270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12</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62</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54</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120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100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ca" sz="1000"/>
                        <a:t>Ver</a:t>
                      </a:r>
                      <a:r>
                        <a:rPr b="1" lang="ca" sz="1000">
                          <a:uFill>
                            <a:noFill/>
                          </a:uFill>
                          <a:hlinkClick r:id="rId5"/>
                        </a:rPr>
                        <a:t> </a:t>
                      </a:r>
                      <a:r>
                        <a:rPr b="1" lang="ca" sz="1000" u="sng">
                          <a:solidFill>
                            <a:srgbClr val="1155CC"/>
                          </a:solidFill>
                          <a:hlinkClick r:id="rId6">
                            <a:extLst>
                              <a:ext uri="{A12FA001-AC4F-418D-AE19-62706E023703}">
                                <ahyp:hlinkClr val="tx"/>
                              </a:ext>
                            </a:extLst>
                          </a:hlinkClick>
                        </a:rPr>
                        <a:t>aquí</a:t>
                      </a:r>
                      <a:r>
                        <a:rPr b="1" lang="ca" sz="1000"/>
                        <a:t>.</a:t>
                      </a:r>
                      <a:endParaRPr b="1"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589900">
                <a:tc>
                  <a:txBody>
                    <a:bodyPr/>
                    <a:lstStyle/>
                    <a:p>
                      <a:pPr indent="0" lvl="0" marL="0" rtl="0" algn="ctr">
                        <a:lnSpc>
                          <a:spcPct val="115000"/>
                        </a:lnSpc>
                        <a:spcBef>
                          <a:spcPts val="0"/>
                        </a:spcBef>
                        <a:spcAft>
                          <a:spcPts val="0"/>
                        </a:spcAft>
                        <a:buNone/>
                      </a:pPr>
                      <a:r>
                        <a:rPr b="1" lang="ca" sz="1100"/>
                        <a:t>Alianzas estratégicas</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4</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28</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42</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35</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28</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25</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39</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18</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14</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34</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60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ca" sz="1000" u="sng">
                          <a:solidFill>
                            <a:srgbClr val="1155CC"/>
                          </a:solidFill>
                          <a:hlinkClick r:id="rId7">
                            <a:extLst>
                              <a:ext uri="{A12FA001-AC4F-418D-AE19-62706E023703}">
                                <ahyp:hlinkClr val="tx"/>
                              </a:ext>
                            </a:extLst>
                          </a:hlinkClick>
                        </a:rPr>
                        <a:t>Según evolución de clientes en Veterinarias.2 Partners.</a:t>
                      </a:r>
                      <a:endParaRPr b="1" sz="1000" u="sng">
                        <a:solidFill>
                          <a:srgbClr val="1155CC"/>
                        </a:solidFill>
                      </a:endParaRPr>
                    </a:p>
                    <a:p>
                      <a:pPr indent="0" lvl="0" marL="0" rtl="0" algn="ctr">
                        <a:lnSpc>
                          <a:spcPct val="115000"/>
                        </a:lnSpc>
                        <a:spcBef>
                          <a:spcPts val="0"/>
                        </a:spcBef>
                        <a:spcAft>
                          <a:spcPts val="0"/>
                        </a:spcAft>
                        <a:buNone/>
                      </a:pPr>
                      <a:r>
                        <a:rPr b="1" lang="ca" sz="1000" u="sng">
                          <a:solidFill>
                            <a:srgbClr val="1155CC"/>
                          </a:solidFill>
                          <a:hlinkClick r:id="rId8">
                            <a:extLst>
                              <a:ext uri="{A12FA001-AC4F-418D-AE19-62706E023703}">
                                <ahyp:hlinkClr val="tx"/>
                              </a:ext>
                            </a:extLst>
                          </a:hlinkClick>
                        </a:rPr>
                        <a:t>Referral rate = 2.35%</a:t>
                      </a:r>
                      <a:endParaRPr b="1"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487175">
                <a:tc>
                  <a:txBody>
                    <a:bodyPr/>
                    <a:lstStyle/>
                    <a:p>
                      <a:pPr indent="0" lvl="0" marL="0" rtl="0" algn="ctr">
                        <a:lnSpc>
                          <a:spcPct val="115000"/>
                        </a:lnSpc>
                        <a:spcBef>
                          <a:spcPts val="0"/>
                        </a:spcBef>
                        <a:spcAft>
                          <a:spcPts val="0"/>
                        </a:spcAft>
                        <a:buNone/>
                      </a:pPr>
                      <a:r>
                        <a:rPr b="1" lang="ca" sz="1100"/>
                        <a:t>Blog de Gatigos</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5</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4</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12</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9</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35</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ca" sz="1000" u="sng">
                          <a:solidFill>
                            <a:srgbClr val="1155CC"/>
                          </a:solidFill>
                          <a:hlinkClick r:id="rId9">
                            <a:extLst>
                              <a:ext uri="{A12FA001-AC4F-418D-AE19-62706E023703}">
                                <ahyp:hlinkClr val="tx"/>
                              </a:ext>
                            </a:extLst>
                          </a:hlinkClick>
                        </a:rPr>
                        <a:t>Single Opt-In Rate = 1,28%</a:t>
                      </a:r>
                      <a:endParaRPr b="1"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649575">
                <a:tc>
                  <a:txBody>
                    <a:bodyPr/>
                    <a:lstStyle/>
                    <a:p>
                      <a:pPr indent="0" lvl="0" marL="0" rtl="0" algn="ctr">
                        <a:lnSpc>
                          <a:spcPct val="115000"/>
                        </a:lnSpc>
                        <a:spcBef>
                          <a:spcPts val="0"/>
                        </a:spcBef>
                        <a:spcAft>
                          <a:spcPts val="0"/>
                        </a:spcAft>
                        <a:buNone/>
                      </a:pPr>
                      <a:r>
                        <a:rPr b="1" lang="ca" sz="1100"/>
                        <a:t>Suscripción Directa a Newsletter o/y Registro</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243</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1.730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2.131</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1.576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1.179</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940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741</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586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746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776</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964</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1.340</a:t>
                      </a:r>
                      <a:endParaRPr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ca" sz="1000"/>
                        <a:t>Visitas mensuales.</a:t>
                      </a:r>
                      <a:endParaRPr b="1" sz="1000"/>
                    </a:p>
                    <a:p>
                      <a:pPr indent="0" lvl="0" marL="0" rtl="0" algn="ctr">
                        <a:lnSpc>
                          <a:spcPct val="115000"/>
                        </a:lnSpc>
                        <a:spcBef>
                          <a:spcPts val="0"/>
                        </a:spcBef>
                        <a:spcAft>
                          <a:spcPts val="0"/>
                        </a:spcAft>
                        <a:buNone/>
                      </a:pPr>
                      <a:r>
                        <a:rPr b="1" lang="ca" sz="1000" u="sng">
                          <a:solidFill>
                            <a:srgbClr val="1155CC"/>
                          </a:solidFill>
                          <a:hlinkClick r:id="rId10">
                            <a:extLst>
                              <a:ext uri="{A12FA001-AC4F-418D-AE19-62706E023703}">
                                <ahyp:hlinkClr val="tx"/>
                              </a:ext>
                            </a:extLst>
                          </a:hlinkClick>
                        </a:rPr>
                        <a:t>Sign-Up Rate = 2%</a:t>
                      </a:r>
                      <a:endParaRPr b="1" sz="10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487175">
                <a:tc>
                  <a:txBody>
                    <a:bodyPr/>
                    <a:lstStyle/>
                    <a:p>
                      <a:pPr indent="0" lvl="0" marL="0" rtl="0" algn="ctr">
                        <a:lnSpc>
                          <a:spcPct val="115000"/>
                        </a:lnSpc>
                        <a:spcBef>
                          <a:spcPts val="0"/>
                        </a:spcBef>
                        <a:spcAft>
                          <a:spcPts val="0"/>
                        </a:spcAft>
                        <a:buNone/>
                      </a:pPr>
                      <a:r>
                        <a:rPr b="1" lang="ca" sz="1100"/>
                        <a:t>Clientes nuevos en BD Propia</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1.113</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8.093</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10.125</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7.471</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5.739</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4.391</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3.466</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2.777</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3.566</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3.717</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4.719</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ca" sz="1100">
                          <a:latin typeface="EB Garamond"/>
                          <a:ea typeface="EB Garamond"/>
                          <a:cs typeface="EB Garamond"/>
                          <a:sym typeface="EB Garamond"/>
                        </a:rPr>
                        <a:t>6.530</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t/>
                      </a:r>
                      <a:endParaRPr sz="1000"/>
                    </a:p>
                  </a:txBody>
                  <a:tcPr marT="25400" marB="25400" marR="25400" marL="25400" anchor="ctr">
                    <a:lnL cap="flat" cmpd="sng" w="1905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490475">
                <a:tc>
                  <a:txBody>
                    <a:bodyPr/>
                    <a:lstStyle/>
                    <a:p>
                      <a:pPr indent="0" lvl="0" marL="0" rtl="0" algn="ctr">
                        <a:lnSpc>
                          <a:spcPct val="115000"/>
                        </a:lnSpc>
                        <a:spcBef>
                          <a:spcPts val="0"/>
                        </a:spcBef>
                        <a:spcAft>
                          <a:spcPts val="0"/>
                        </a:spcAft>
                        <a:buNone/>
                      </a:pPr>
                      <a:r>
                        <a:rPr b="1" lang="ca" sz="1100"/>
                        <a:t>Evolución BD Propia</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1.113</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2CC"/>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9.206</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2CC"/>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19.330</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2CC"/>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26.802</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2CC"/>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32.540</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2CC"/>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36.931</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2CC"/>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40.397</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2CC"/>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43.174</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2CC"/>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46.740</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2CC"/>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50.457</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2CC"/>
                    </a:solidFill>
                  </a:tcPr>
                </a:tc>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55.176</a:t>
                      </a:r>
                      <a:endParaRPr sz="10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2CC"/>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61.707</a:t>
                      </a:r>
                      <a:endParaRPr b="1"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t/>
                      </a:r>
                      <a:endParaRPr sz="1000"/>
                    </a:p>
                  </a:txBody>
                  <a:tcPr marT="25400" marB="25400" marR="25400" marL="25400" anchor="ctr">
                    <a:lnL cap="flat" cmpd="sng" w="19050">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7625">
                      <a:solidFill>
                        <a:srgbClr val="CCCCCC"/>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39" title="Gràfic"/>
          <p:cNvPicPr preferRelativeResize="0"/>
          <p:nvPr/>
        </p:nvPicPr>
        <p:blipFill rotWithShape="1">
          <a:blip r:embed="rId3">
            <a:alphaModFix/>
          </a:blip>
          <a:srcRect b="7376" l="2011" r="1257" t="2880"/>
          <a:stretch/>
        </p:blipFill>
        <p:spPr>
          <a:xfrm>
            <a:off x="94913" y="0"/>
            <a:ext cx="8954163" cy="51435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0"/>
          <p:cNvSpPr txBox="1"/>
          <p:nvPr/>
        </p:nvSpPr>
        <p:spPr>
          <a:xfrm>
            <a:off x="0" y="108750"/>
            <a:ext cx="65049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000" u="sng">
                <a:latin typeface="EB Garamond"/>
                <a:ea typeface="EB Garamond"/>
                <a:cs typeface="EB Garamond"/>
                <a:sym typeface="EB Garamond"/>
              </a:rPr>
              <a:t>Segmentación basada en propiedades de la Mascota:</a:t>
            </a:r>
            <a:endParaRPr sz="2100"/>
          </a:p>
        </p:txBody>
      </p:sp>
      <p:pic>
        <p:nvPicPr>
          <p:cNvPr id="223" name="Google Shape;223;p40"/>
          <p:cNvPicPr preferRelativeResize="0"/>
          <p:nvPr/>
        </p:nvPicPr>
        <p:blipFill>
          <a:blip r:embed="rId3">
            <a:alphaModFix/>
          </a:blip>
          <a:stretch>
            <a:fillRect/>
          </a:stretch>
        </p:blipFill>
        <p:spPr>
          <a:xfrm>
            <a:off x="301413" y="989700"/>
            <a:ext cx="8541175" cy="32773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41"/>
          <p:cNvSpPr txBox="1"/>
          <p:nvPr/>
        </p:nvSpPr>
        <p:spPr>
          <a:xfrm>
            <a:off x="494100" y="366000"/>
            <a:ext cx="8155800" cy="46947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Tipo de mascota (perro o gato):</a:t>
            </a:r>
            <a:endParaRPr b="1" sz="1600">
              <a:latin typeface="EB Garamond"/>
              <a:ea typeface="EB Garamond"/>
              <a:cs typeface="EB Garamond"/>
              <a:sym typeface="EB Garamond"/>
            </a:endParaRPr>
          </a:p>
          <a:p>
            <a:pPr indent="0" lvl="0" marL="457200" rtl="0" algn="l">
              <a:lnSpc>
                <a:spcPct val="115000"/>
              </a:lnSpc>
              <a:spcBef>
                <a:spcPts val="0"/>
              </a:spcBef>
              <a:spcAft>
                <a:spcPts val="0"/>
              </a:spcAft>
              <a:buNone/>
            </a:pPr>
            <a:r>
              <a:rPr lang="ca" sz="1600">
                <a:latin typeface="EB Garamond Medium"/>
                <a:ea typeface="EB Garamond Medium"/>
                <a:cs typeface="EB Garamond Medium"/>
                <a:sym typeface="EB Garamond Medium"/>
              </a:rPr>
              <a:t>Esta categoría nos permite dividir nuestra base de datos en dos grupos principales: propietarios de perros y propietarios de gatos. Así, podemos personalizar nuestros mensajes y ofertas según el tipo de mascota que tengan nuestros clientes.</a:t>
            </a:r>
            <a:endParaRPr sz="1600">
              <a:latin typeface="EB Garamond Medium"/>
              <a:ea typeface="EB Garamond Medium"/>
              <a:cs typeface="EB Garamond Medium"/>
              <a:sym typeface="EB Garamond Medium"/>
            </a:endParaRPr>
          </a:p>
          <a:p>
            <a:pPr indent="0" lvl="0" marL="45720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0" lvl="0" marL="45720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Edades o etapas de las mascotas:</a:t>
            </a:r>
            <a:endParaRPr b="1" sz="1600">
              <a:latin typeface="EB Garamond"/>
              <a:ea typeface="EB Garamond"/>
              <a:cs typeface="EB Garamond"/>
              <a:sym typeface="EB Garamond"/>
            </a:endParaRPr>
          </a:p>
          <a:p>
            <a:pPr indent="0" lvl="0" marL="457200" rtl="0" algn="l">
              <a:lnSpc>
                <a:spcPct val="115000"/>
              </a:lnSpc>
              <a:spcBef>
                <a:spcPts val="0"/>
              </a:spcBef>
              <a:spcAft>
                <a:spcPts val="0"/>
              </a:spcAft>
              <a:buNone/>
            </a:pPr>
            <a:r>
              <a:rPr lang="ca" sz="1600">
                <a:latin typeface="EB Garamond Medium"/>
                <a:ea typeface="EB Garamond Medium"/>
                <a:cs typeface="EB Garamond Medium"/>
                <a:sym typeface="EB Garamond Medium"/>
              </a:rPr>
              <a:t>Segmentar según la edad o etapa de vida de las mascotas nos brinda la oportunidad de ofrecer productos y servicios específicamente adaptados a las necesidades de cada etapa. Por ejemplo:</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Char char="○"/>
            </a:pPr>
            <a:r>
              <a:rPr b="1" lang="ca" sz="1600">
                <a:latin typeface="EB Garamond"/>
                <a:ea typeface="EB Garamond"/>
                <a:cs typeface="EB Garamond"/>
                <a:sym typeface="EB Garamond"/>
              </a:rPr>
              <a:t>Para cachorros:</a:t>
            </a:r>
            <a:r>
              <a:rPr lang="ca" sz="1600">
                <a:latin typeface="EB Garamond Medium"/>
                <a:ea typeface="EB Garamond Medium"/>
                <a:cs typeface="EB Garamond Medium"/>
                <a:sym typeface="EB Garamond Medium"/>
              </a:rPr>
              <a:t> Podemos ofrecer productos para el entrenamiento, juguetes diseñados para el crecimiento y alimentos especiales.</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Char char="○"/>
            </a:pPr>
            <a:r>
              <a:rPr b="1" lang="ca" sz="1600">
                <a:latin typeface="EB Garamond"/>
                <a:ea typeface="EB Garamond"/>
                <a:cs typeface="EB Garamond"/>
                <a:sym typeface="EB Garamond"/>
              </a:rPr>
              <a:t>Para adultos: </a:t>
            </a:r>
            <a:r>
              <a:rPr lang="ca" sz="1600">
                <a:latin typeface="EB Garamond Medium"/>
                <a:ea typeface="EB Garamond Medium"/>
                <a:cs typeface="EB Garamond Medium"/>
                <a:sym typeface="EB Garamond Medium"/>
              </a:rPr>
              <a:t>Podemos promocionar productos para el cuidado diario, alimentos balanceados y accesorios de moda.</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Char char="○"/>
            </a:pPr>
            <a:r>
              <a:rPr b="1" lang="ca" sz="1600">
                <a:latin typeface="EB Garamond"/>
                <a:ea typeface="EB Garamond"/>
                <a:cs typeface="EB Garamond"/>
                <a:sym typeface="EB Garamond"/>
              </a:rPr>
              <a:t>Para mascotas mayores: </a:t>
            </a:r>
            <a:r>
              <a:rPr lang="ca" sz="1600">
                <a:latin typeface="EB Garamond Medium"/>
                <a:ea typeface="EB Garamond Medium"/>
                <a:cs typeface="EB Garamond Medium"/>
                <a:sym typeface="EB Garamond Medium"/>
              </a:rPr>
              <a:t>Podemos destacar productos para la salud y el bienestar, como suplementos alimenticios y camas ortopédicas.</a:t>
            </a:r>
            <a:endParaRPr sz="1600">
              <a:latin typeface="EB Garamond Medium"/>
              <a:ea typeface="EB Garamond Medium"/>
              <a:cs typeface="EB Garamond Medium"/>
              <a:sym typeface="EB Garamond Medium"/>
            </a:endParaRPr>
          </a:p>
          <a:p>
            <a:pPr indent="0" lvl="0" marL="0" rtl="0" algn="l">
              <a:spcBef>
                <a:spcPts val="0"/>
              </a:spcBef>
              <a:spcAft>
                <a:spcPts val="0"/>
              </a:spcAft>
              <a:buNone/>
            </a:pPr>
            <a:r>
              <a:t/>
            </a:r>
            <a:endParaRPr sz="1700">
              <a:solidFill>
                <a:schemeClr val="dk2"/>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254200" y="1580400"/>
            <a:ext cx="6857700" cy="19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ca" sz="4300">
                <a:solidFill>
                  <a:srgbClr val="002F4A"/>
                </a:solidFill>
                <a:latin typeface="Merriweather Black"/>
                <a:ea typeface="Merriweather Black"/>
                <a:cs typeface="Merriweather Black"/>
                <a:sym typeface="Merriweather Black"/>
              </a:rPr>
              <a:t>Táctica de utilización del email marketing	</a:t>
            </a:r>
            <a:endParaRPr sz="3900">
              <a:solidFill>
                <a:srgbClr val="002F4A"/>
              </a:solidFill>
              <a:latin typeface="Merriweather Black"/>
              <a:ea typeface="Merriweather Black"/>
              <a:cs typeface="Merriweather Black"/>
              <a:sym typeface="Merriweather Black"/>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2"/>
          <p:cNvSpPr txBox="1"/>
          <p:nvPr/>
        </p:nvSpPr>
        <p:spPr>
          <a:xfrm>
            <a:off x="208775" y="728550"/>
            <a:ext cx="8558100" cy="36864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EB Garamond"/>
              <a:buChar char="●"/>
            </a:pPr>
            <a:r>
              <a:rPr b="1" lang="ca" sz="2000">
                <a:latin typeface="EB Garamond"/>
                <a:ea typeface="EB Garamond"/>
                <a:cs typeface="EB Garamond"/>
                <a:sym typeface="EB Garamond"/>
              </a:rPr>
              <a:t>Género de la mascota (macho o hembra):</a:t>
            </a:r>
            <a:endParaRPr b="1" sz="2000">
              <a:latin typeface="EB Garamond"/>
              <a:ea typeface="EB Garamond"/>
              <a:cs typeface="EB Garamond"/>
              <a:sym typeface="EB Garamond"/>
            </a:endParaRPr>
          </a:p>
          <a:p>
            <a:pPr indent="0" lvl="0" marL="457200" rtl="0" algn="l">
              <a:lnSpc>
                <a:spcPct val="115000"/>
              </a:lnSpc>
              <a:spcBef>
                <a:spcPts val="0"/>
              </a:spcBef>
              <a:spcAft>
                <a:spcPts val="0"/>
              </a:spcAft>
              <a:buNone/>
            </a:pPr>
            <a:r>
              <a:rPr lang="ca" sz="2000">
                <a:latin typeface="EB Garamond Medium"/>
                <a:ea typeface="EB Garamond Medium"/>
                <a:cs typeface="EB Garamond Medium"/>
                <a:sym typeface="EB Garamond Medium"/>
              </a:rPr>
              <a:t>Personalizar los mensajes y ofertas según el género de la mascota nos permite ofrecer productos específicos y adaptados a cada género.</a:t>
            </a:r>
            <a:endParaRPr sz="2000">
              <a:latin typeface="EB Garamond Medium"/>
              <a:ea typeface="EB Garamond Medium"/>
              <a:cs typeface="EB Garamond Medium"/>
              <a:sym typeface="EB Garamond Medium"/>
            </a:endParaRPr>
          </a:p>
          <a:p>
            <a:pPr indent="0" lvl="0" marL="457200" rtl="0" algn="l">
              <a:lnSpc>
                <a:spcPct val="115000"/>
              </a:lnSpc>
              <a:spcBef>
                <a:spcPts val="0"/>
              </a:spcBef>
              <a:spcAft>
                <a:spcPts val="0"/>
              </a:spcAft>
              <a:buNone/>
            </a:pPr>
            <a:r>
              <a:t/>
            </a:r>
            <a:endParaRPr sz="2000">
              <a:latin typeface="EB Garamond Medium"/>
              <a:ea typeface="EB Garamond Medium"/>
              <a:cs typeface="EB Garamond Medium"/>
              <a:sym typeface="EB Garamond Medium"/>
            </a:endParaRPr>
          </a:p>
          <a:p>
            <a:pPr indent="0" lvl="0" marL="457200" rtl="0" algn="l">
              <a:lnSpc>
                <a:spcPct val="115000"/>
              </a:lnSpc>
              <a:spcBef>
                <a:spcPts val="0"/>
              </a:spcBef>
              <a:spcAft>
                <a:spcPts val="0"/>
              </a:spcAft>
              <a:buNone/>
            </a:pPr>
            <a:r>
              <a:t/>
            </a:r>
            <a:endParaRPr sz="2000">
              <a:latin typeface="EB Garamond Medium"/>
              <a:ea typeface="EB Garamond Medium"/>
              <a:cs typeface="EB Garamond Medium"/>
              <a:sym typeface="EB Garamond Medium"/>
            </a:endParaRPr>
          </a:p>
          <a:p>
            <a:pPr indent="-355600" lvl="0" marL="457200" rtl="0" algn="l">
              <a:lnSpc>
                <a:spcPct val="115000"/>
              </a:lnSpc>
              <a:spcBef>
                <a:spcPts val="0"/>
              </a:spcBef>
              <a:spcAft>
                <a:spcPts val="0"/>
              </a:spcAft>
              <a:buSzPts val="2000"/>
              <a:buFont typeface="EB Garamond"/>
              <a:buChar char="●"/>
            </a:pPr>
            <a:r>
              <a:rPr b="1" lang="ca" sz="2000">
                <a:latin typeface="EB Garamond"/>
                <a:ea typeface="EB Garamond"/>
                <a:cs typeface="EB Garamond"/>
                <a:sym typeface="EB Garamond"/>
              </a:rPr>
              <a:t>Condiciones especiales de salud:</a:t>
            </a:r>
            <a:endParaRPr b="1" sz="2000">
              <a:latin typeface="EB Garamond"/>
              <a:ea typeface="EB Garamond"/>
              <a:cs typeface="EB Garamond"/>
              <a:sym typeface="EB Garamond"/>
            </a:endParaRPr>
          </a:p>
          <a:p>
            <a:pPr indent="0" lvl="0" marL="457200" rtl="0" algn="l">
              <a:lnSpc>
                <a:spcPct val="115000"/>
              </a:lnSpc>
              <a:spcBef>
                <a:spcPts val="0"/>
              </a:spcBef>
              <a:spcAft>
                <a:spcPts val="0"/>
              </a:spcAft>
              <a:buNone/>
            </a:pPr>
            <a:r>
              <a:rPr lang="ca" sz="2000">
                <a:latin typeface="EB Garamond Medium"/>
                <a:ea typeface="EB Garamond Medium"/>
                <a:cs typeface="EB Garamond Medium"/>
                <a:sym typeface="EB Garamond Medium"/>
              </a:rPr>
              <a:t>Este segmento nos permite atender las necesidades específicas de los propietarios cuyas mascotas tienen condiciones especiales de salud, como alergias, enfermedades crónicas o necesidades dietéticas específicas. Aquí podemos ofrecer productos y consejos especializados.</a:t>
            </a:r>
            <a:endParaRPr sz="2000">
              <a:latin typeface="EB Garamond Medium"/>
              <a:ea typeface="EB Garamond Medium"/>
              <a:cs typeface="EB Garamond Medium"/>
              <a:sym typeface="EB Garamond Medium"/>
            </a:endParaRPr>
          </a:p>
          <a:p>
            <a:pPr indent="0" lvl="0" marL="0" rtl="0" algn="l">
              <a:spcBef>
                <a:spcPts val="0"/>
              </a:spcBef>
              <a:spcAft>
                <a:spcPts val="0"/>
              </a:spcAft>
              <a:buNone/>
            </a:pPr>
            <a:r>
              <a:t/>
            </a:r>
            <a:endParaRPr>
              <a:solidFill>
                <a:schemeClr val="dk2"/>
              </a:solidFill>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43"/>
          <p:cNvSpPr txBox="1"/>
          <p:nvPr/>
        </p:nvSpPr>
        <p:spPr>
          <a:xfrm>
            <a:off x="0" y="97875"/>
            <a:ext cx="63744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100" u="sng">
                <a:latin typeface="EB Garamond"/>
                <a:ea typeface="EB Garamond"/>
                <a:cs typeface="EB Garamond"/>
                <a:sym typeface="EB Garamond"/>
              </a:rPr>
              <a:t>Segmentación basada en propiedades del Cliente:</a:t>
            </a:r>
            <a:endParaRPr b="1" sz="2100" u="sng">
              <a:latin typeface="EB Garamond"/>
              <a:ea typeface="EB Garamond"/>
              <a:cs typeface="EB Garamond"/>
              <a:sym typeface="EB Garamond"/>
            </a:endParaRPr>
          </a:p>
        </p:txBody>
      </p:sp>
      <p:pic>
        <p:nvPicPr>
          <p:cNvPr id="239" name="Google Shape;239;p43"/>
          <p:cNvPicPr preferRelativeResize="0"/>
          <p:nvPr/>
        </p:nvPicPr>
        <p:blipFill>
          <a:blip r:embed="rId3">
            <a:alphaModFix/>
          </a:blip>
          <a:stretch>
            <a:fillRect/>
          </a:stretch>
        </p:blipFill>
        <p:spPr>
          <a:xfrm>
            <a:off x="983400" y="1457575"/>
            <a:ext cx="7061250" cy="3190175"/>
          </a:xfrm>
          <a:prstGeom prst="rect">
            <a:avLst/>
          </a:prstGeom>
          <a:noFill/>
          <a:ln>
            <a:noFill/>
          </a:ln>
        </p:spPr>
      </p:pic>
      <p:sp>
        <p:nvSpPr>
          <p:cNvPr id="240" name="Google Shape;240;p43"/>
          <p:cNvSpPr txBox="1"/>
          <p:nvPr/>
        </p:nvSpPr>
        <p:spPr>
          <a:xfrm>
            <a:off x="141675" y="674525"/>
            <a:ext cx="8744700" cy="7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Además de la segmentación basada en las propiedades de las mascotas, también podemos segmentar nuestra base de datos según las propiedades de los clientes:</a:t>
            </a:r>
            <a:endParaRPr sz="18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4"/>
          <p:cNvSpPr txBox="1"/>
          <p:nvPr/>
        </p:nvSpPr>
        <p:spPr>
          <a:xfrm>
            <a:off x="123300" y="968850"/>
            <a:ext cx="8897400" cy="38295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Edad del amo de la mascota:</a:t>
            </a:r>
            <a:endParaRPr b="1" sz="1600">
              <a:latin typeface="EB Garamond"/>
              <a:ea typeface="EB Garamond"/>
              <a:cs typeface="EB Garamond"/>
              <a:sym typeface="EB Garamond"/>
            </a:endParaRPr>
          </a:p>
          <a:p>
            <a:pPr indent="0" lvl="0" marL="457200" rtl="0" algn="l">
              <a:lnSpc>
                <a:spcPct val="115000"/>
              </a:lnSpc>
              <a:spcBef>
                <a:spcPts val="0"/>
              </a:spcBef>
              <a:spcAft>
                <a:spcPts val="0"/>
              </a:spcAft>
              <a:buNone/>
            </a:pPr>
            <a:r>
              <a:rPr lang="ca" sz="1600">
                <a:latin typeface="EB Garamond Medium"/>
                <a:ea typeface="EB Garamond Medium"/>
                <a:cs typeface="EB Garamond Medium"/>
                <a:sym typeface="EB Garamond Medium"/>
              </a:rPr>
              <a:t>Podemos segmentar nuestra base de datos según la edad de los amos de mascotas. </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Jóvenes (18-25 años):</a:t>
            </a:r>
            <a:endParaRPr b="1" sz="1600">
              <a:latin typeface="EB Garamond"/>
              <a:ea typeface="EB Garamond"/>
              <a:cs typeface="EB Garamond"/>
              <a:sym typeface="EB Garamond"/>
            </a:endParaRPr>
          </a:p>
          <a:p>
            <a:pPr indent="-330200" lvl="1" marL="9144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Este grupo podría estar interesado en productos lúdicos y modernos para sus mascotas, como juguetes interactivos, accesorios de moda y productos tecnológicos para el cuidado de las mascotas.</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Adultos jóvenes (26-35 años):</a:t>
            </a:r>
            <a:endParaRPr b="1" sz="1600">
              <a:latin typeface="EB Garamond"/>
              <a:ea typeface="EB Garamond"/>
              <a:cs typeface="EB Garamond"/>
              <a:sym typeface="EB Garamond"/>
            </a:endParaRPr>
          </a:p>
          <a:p>
            <a:pPr indent="-330200" lvl="1" marL="9144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Los adultos jóvenes pueden buscar productos prácticos y de calidad para el cuidado de sus mascotas, como alimentos balanceados, productos de higiene y cuidado, así como accesorios funcionales y duraderos.</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Adultos de mediana edad y mayores (36+ años):</a:t>
            </a:r>
            <a:endParaRPr b="1" sz="1600">
              <a:latin typeface="EB Garamond"/>
              <a:ea typeface="EB Garamond"/>
              <a:cs typeface="EB Garamond"/>
              <a:sym typeface="EB Garamond"/>
            </a:endParaRPr>
          </a:p>
          <a:p>
            <a:pPr indent="-330200" lvl="1" marL="9144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Este grupo podría estar interesado en productos premium y soluciones completas para el bienestar de sus mascotas, como alimentos gourmet, camas ortopédicas, productos de salud y suplementos nutricionales.</a:t>
            </a:r>
            <a:endParaRPr sz="1600">
              <a:latin typeface="EB Garamond Medium"/>
              <a:ea typeface="EB Garamond Medium"/>
              <a:cs typeface="EB Garamond Medium"/>
              <a:sym typeface="EB Garamond Medium"/>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5"/>
          <p:cNvSpPr txBox="1"/>
          <p:nvPr/>
        </p:nvSpPr>
        <p:spPr>
          <a:xfrm>
            <a:off x="43500" y="0"/>
            <a:ext cx="4865100" cy="5261100"/>
          </a:xfrm>
          <a:prstGeom prst="rect">
            <a:avLst/>
          </a:prstGeom>
          <a:noFill/>
          <a:ln>
            <a:noFill/>
          </a:ln>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Font typeface="EB Garamond"/>
              <a:buChar char="●"/>
            </a:pPr>
            <a:r>
              <a:rPr b="1" lang="ca" sz="1700">
                <a:latin typeface="EB Garamond"/>
                <a:ea typeface="EB Garamond"/>
                <a:cs typeface="EB Garamond"/>
                <a:sym typeface="EB Garamond"/>
              </a:rPr>
              <a:t>Ubicación geográfica:</a:t>
            </a:r>
            <a:endParaRPr b="1" sz="1700">
              <a:latin typeface="EB Garamond"/>
              <a:ea typeface="EB Garamond"/>
              <a:cs typeface="EB Garamond"/>
              <a:sym typeface="EB Garamond"/>
            </a:endParaRPr>
          </a:p>
          <a:p>
            <a:pPr indent="0" lvl="0" marL="457200" rtl="0" algn="l">
              <a:lnSpc>
                <a:spcPct val="115000"/>
              </a:lnSpc>
              <a:spcBef>
                <a:spcPts val="0"/>
              </a:spcBef>
              <a:spcAft>
                <a:spcPts val="0"/>
              </a:spcAft>
              <a:buNone/>
            </a:pPr>
            <a:r>
              <a:rPr lang="ca" sz="1700">
                <a:latin typeface="EB Garamond Medium"/>
                <a:ea typeface="EB Garamond Medium"/>
                <a:cs typeface="EB Garamond Medium"/>
                <a:sym typeface="EB Garamond Medium"/>
              </a:rPr>
              <a:t>La ubicación geográfica de los amos de mascotas también puede ser un criterio de segmentación importante. Podemos adaptar nuestras ofertas y promociones según la ubicación de nuestros clientes, teniendo en cuenta factores como el clima local, eventos locales relacionados con mascotas o incluso preferencias culturales.</a:t>
            </a:r>
            <a:endParaRPr sz="1700">
              <a:latin typeface="EB Garamond Medium"/>
              <a:ea typeface="EB Garamond Medium"/>
              <a:cs typeface="EB Garamond Medium"/>
              <a:sym typeface="EB Garamond Medium"/>
            </a:endParaRPr>
          </a:p>
          <a:p>
            <a:pPr indent="-336550" lvl="1" marL="9144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Comunidades con más perros: </a:t>
            </a:r>
            <a:r>
              <a:rPr lang="ca" sz="1700" u="sng">
                <a:solidFill>
                  <a:srgbClr val="1155CC"/>
                </a:solidFill>
                <a:latin typeface="EB Garamond Medium"/>
                <a:ea typeface="EB Garamond Medium"/>
                <a:cs typeface="EB Garamond Medium"/>
                <a:sym typeface="EB Garamond Medium"/>
                <a:hlinkClick r:id="rId3">
                  <a:extLst>
                    <a:ext uri="{A12FA001-AC4F-418D-AE19-62706E023703}">
                      <ahyp:hlinkClr val="tx"/>
                    </a:ext>
                  </a:extLst>
                </a:hlinkClick>
              </a:rPr>
              <a:t>Asturias, Aragón y Castilla y León</a:t>
            </a:r>
            <a:r>
              <a:rPr lang="ca" sz="1700">
                <a:latin typeface="EB Garamond Medium"/>
                <a:ea typeface="EB Garamond Medium"/>
                <a:cs typeface="EB Garamond Medium"/>
                <a:sym typeface="EB Garamond Medium"/>
              </a:rPr>
              <a:t> </a:t>
            </a:r>
            <a:endParaRPr sz="1700">
              <a:latin typeface="EB Garamond Medium"/>
              <a:ea typeface="EB Garamond Medium"/>
              <a:cs typeface="EB Garamond Medium"/>
              <a:sym typeface="EB Garamond Medium"/>
            </a:endParaRPr>
          </a:p>
          <a:p>
            <a:pPr indent="-336550" lvl="1" marL="9144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Ciudades con mayor preferencia por perros:</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Valdemoro (100%)</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Pontons (100%)</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Villajoyosa (95%)</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Parets del Vallès (89%)</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Granada (70%)</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Zaragoza (62%)</a:t>
            </a:r>
            <a:endParaRPr sz="1700">
              <a:latin typeface="EB Garamond Medium"/>
              <a:ea typeface="EB Garamond Medium"/>
              <a:cs typeface="EB Garamond Medium"/>
              <a:sym typeface="EB Garamond Medium"/>
            </a:endParaRPr>
          </a:p>
        </p:txBody>
      </p:sp>
      <p:sp>
        <p:nvSpPr>
          <p:cNvPr id="251" name="Google Shape;251;p45"/>
          <p:cNvSpPr txBox="1"/>
          <p:nvPr/>
        </p:nvSpPr>
        <p:spPr>
          <a:xfrm>
            <a:off x="4321475" y="52200"/>
            <a:ext cx="4124100" cy="5261100"/>
          </a:xfrm>
          <a:prstGeom prst="rect">
            <a:avLst/>
          </a:prstGeom>
          <a:noFill/>
          <a:ln>
            <a:noFill/>
          </a:ln>
        </p:spPr>
        <p:txBody>
          <a:bodyPr anchorCtr="0" anchor="t" bIns="91425" lIns="91425" spcFirstLastPara="1" rIns="91425" wrap="square" tIns="91425">
            <a:spAutoFit/>
          </a:bodyPr>
          <a:lstStyle/>
          <a:p>
            <a:pPr indent="-336550" lvl="1" marL="9144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Ciudades con mayor preferencia por gatos:</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Gijón (91%)</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Sevilla (85%)</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Pamplona (78%)</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Almería (76%)</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Palma de Mallorca (71%)</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Málaga (67%)</a:t>
            </a:r>
            <a:endParaRPr sz="1700">
              <a:latin typeface="EB Garamond Medium"/>
              <a:ea typeface="EB Garamond Medium"/>
              <a:cs typeface="EB Garamond Medium"/>
              <a:sym typeface="EB Garamond Medium"/>
            </a:endParaRPr>
          </a:p>
          <a:p>
            <a:pPr indent="-336550" lvl="1" marL="9144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Madrid y Barcelona:</a:t>
            </a:r>
            <a:endParaRPr sz="1700">
              <a:latin typeface="EB Garamond Medium"/>
              <a:ea typeface="EB Garamond Medium"/>
              <a:cs typeface="EB Garamond Medium"/>
              <a:sym typeface="EB Garamond Medium"/>
            </a:endParaRPr>
          </a:p>
          <a:p>
            <a:pPr indent="-336550" lvl="2" marL="1371600" rtl="0" algn="l">
              <a:lnSpc>
                <a:spcPct val="115000"/>
              </a:lnSpc>
              <a:spcBef>
                <a:spcPts val="0"/>
              </a:spcBef>
              <a:spcAft>
                <a:spcPts val="0"/>
              </a:spcAft>
              <a:buSzPts val="1700"/>
              <a:buFont typeface="EB Garamond Medium"/>
              <a:buChar char="■"/>
            </a:pPr>
            <a:r>
              <a:rPr lang="ca" sz="1700">
                <a:latin typeface="EB Garamond Medium"/>
                <a:ea typeface="EB Garamond Medium"/>
                <a:cs typeface="EB Garamond Medium"/>
                <a:sym typeface="EB Garamond Medium"/>
              </a:rPr>
              <a:t>A pesar de la preferencia nacional por los perros, Madrid y Barcelona muestran una inclinación hacia los gatos, con un 55% y 56% respectivamente.</a:t>
            </a:r>
            <a:endParaRPr sz="1700">
              <a:latin typeface="EB Garamond Medium"/>
              <a:ea typeface="EB Garamond Medium"/>
              <a:cs typeface="EB Garamond Medium"/>
              <a:sym typeface="EB Garamond Medium"/>
            </a:endParaRPr>
          </a:p>
          <a:p>
            <a:pPr indent="457200" lvl="0" marL="914400" rtl="0" algn="l">
              <a:lnSpc>
                <a:spcPct val="115000"/>
              </a:lnSpc>
              <a:spcBef>
                <a:spcPts val="0"/>
              </a:spcBef>
              <a:spcAft>
                <a:spcPts val="0"/>
              </a:spcAft>
              <a:buNone/>
            </a:pPr>
            <a:r>
              <a:rPr lang="ca" sz="1700">
                <a:latin typeface="EB Garamond Medium"/>
                <a:ea typeface="EB Garamond Medium"/>
                <a:cs typeface="EB Garamond Medium"/>
                <a:sym typeface="EB Garamond Medium"/>
              </a:rPr>
              <a:t>Link para más información </a:t>
            </a:r>
            <a:r>
              <a:rPr lang="ca" sz="1700" u="sng">
                <a:solidFill>
                  <a:srgbClr val="1155CC"/>
                </a:solidFill>
                <a:latin typeface="EB Garamond Medium"/>
                <a:ea typeface="EB Garamond Medium"/>
                <a:cs typeface="EB Garamond Medium"/>
                <a:sym typeface="EB Garamond Medium"/>
                <a:hlinkClick r:id="rId4">
                  <a:extLst>
                    <a:ext uri="{A12FA001-AC4F-418D-AE19-62706E023703}">
                      <ahyp:hlinkClr val="tx"/>
                    </a:ext>
                  </a:extLst>
                </a:hlinkClick>
              </a:rPr>
              <a:t>aquí</a:t>
            </a:r>
            <a:r>
              <a:rPr lang="ca" sz="1700">
                <a:latin typeface="EB Garamond Medium"/>
                <a:ea typeface="EB Garamond Medium"/>
                <a:cs typeface="EB Garamond Medium"/>
                <a:sym typeface="EB Garamond Medium"/>
              </a:rPr>
              <a:t>.</a:t>
            </a:r>
            <a:endParaRPr sz="1700">
              <a:latin typeface="EB Garamond Medium"/>
              <a:ea typeface="EB Garamond Medium"/>
              <a:cs typeface="EB Garamond Medium"/>
              <a:sym typeface="EB Garamond Medium"/>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6"/>
          <p:cNvSpPr txBox="1"/>
          <p:nvPr/>
        </p:nvSpPr>
        <p:spPr>
          <a:xfrm>
            <a:off x="368100" y="315300"/>
            <a:ext cx="8407800" cy="47409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SzPts val="2000"/>
              <a:buFont typeface="EB Garamond"/>
              <a:buChar char="●"/>
            </a:pPr>
            <a:r>
              <a:rPr b="1" lang="ca" sz="2000">
                <a:latin typeface="EB Garamond"/>
                <a:ea typeface="EB Garamond"/>
                <a:cs typeface="EB Garamond"/>
                <a:sym typeface="EB Garamond"/>
              </a:rPr>
              <a:t>Nivel de experiencia como dueño de mascotas:</a:t>
            </a:r>
            <a:endParaRPr b="1" sz="2000">
              <a:latin typeface="EB Garamond"/>
              <a:ea typeface="EB Garamond"/>
              <a:cs typeface="EB Garamond"/>
              <a:sym typeface="EB Garamond"/>
            </a:endParaRPr>
          </a:p>
          <a:p>
            <a:pPr indent="0" lvl="0" marL="457200" rtl="0" algn="l">
              <a:lnSpc>
                <a:spcPct val="115000"/>
              </a:lnSpc>
              <a:spcBef>
                <a:spcPts val="0"/>
              </a:spcBef>
              <a:spcAft>
                <a:spcPts val="0"/>
              </a:spcAft>
              <a:buNone/>
            </a:pPr>
            <a:r>
              <a:rPr lang="ca" sz="2000">
                <a:latin typeface="EB Garamond Medium"/>
                <a:ea typeface="EB Garamond Medium"/>
                <a:cs typeface="EB Garamond Medium"/>
                <a:sym typeface="EB Garamond Medium"/>
              </a:rPr>
              <a:t>Podemos segmentar según el nivel de experiencia de los amos de mascotas. </a:t>
            </a:r>
            <a:endParaRPr sz="2000">
              <a:latin typeface="EB Garamond Medium"/>
              <a:ea typeface="EB Garamond Medium"/>
              <a:cs typeface="EB Garamond Medium"/>
              <a:sym typeface="EB Garamond Medium"/>
            </a:endParaRPr>
          </a:p>
          <a:p>
            <a:pPr indent="-355600" lvl="1" marL="914400" rtl="0" algn="l">
              <a:lnSpc>
                <a:spcPct val="115000"/>
              </a:lnSpc>
              <a:spcBef>
                <a:spcPts val="0"/>
              </a:spcBef>
              <a:spcAft>
                <a:spcPts val="0"/>
              </a:spcAft>
              <a:buSzPts val="2000"/>
              <a:buChar char="○"/>
            </a:pPr>
            <a:r>
              <a:rPr b="1" lang="ca" sz="2000">
                <a:latin typeface="EB Garamond"/>
                <a:ea typeface="EB Garamond"/>
                <a:cs typeface="EB Garamond"/>
                <a:sym typeface="EB Garamond"/>
              </a:rPr>
              <a:t>Novatos: </a:t>
            </a:r>
            <a:r>
              <a:rPr lang="ca" sz="2000">
                <a:latin typeface="EB Garamond Medium"/>
                <a:ea typeface="EB Garamond Medium"/>
                <a:cs typeface="EB Garamond Medium"/>
                <a:sym typeface="EB Garamond Medium"/>
              </a:rPr>
              <a:t>(Se puede saber con la edad de mascota tambíen):</a:t>
            </a:r>
            <a:endParaRPr sz="2000">
              <a:latin typeface="EB Garamond Medium"/>
              <a:ea typeface="EB Garamond Medium"/>
              <a:cs typeface="EB Garamond Medium"/>
              <a:sym typeface="EB Garamond Medium"/>
            </a:endParaRPr>
          </a:p>
          <a:p>
            <a:pPr indent="0" lvl="0" marL="914400" rtl="0" algn="l">
              <a:lnSpc>
                <a:spcPct val="115000"/>
              </a:lnSpc>
              <a:spcBef>
                <a:spcPts val="0"/>
              </a:spcBef>
              <a:spcAft>
                <a:spcPts val="0"/>
              </a:spcAft>
              <a:buNone/>
            </a:pPr>
            <a:r>
              <a:rPr lang="ca" sz="2000">
                <a:latin typeface="EB Garamond Medium"/>
                <a:ea typeface="EB Garamond Medium"/>
                <a:cs typeface="EB Garamond Medium"/>
                <a:sym typeface="EB Garamond Medium"/>
              </a:rPr>
              <a:t>Estos clientes están dando sus primeros pasos en el mundo de las mascotas y están en la fase de exploración. Buscan productos accesibles y fáciles de usar, como kits de inicio, juguetes básicos y alimentos de calidad estándar, mientras descubren qué funciona mejor para sus mascotas.</a:t>
            </a:r>
            <a:endParaRPr sz="2000">
              <a:latin typeface="EB Garamond Medium"/>
              <a:ea typeface="EB Garamond Medium"/>
              <a:cs typeface="EB Garamond Medium"/>
              <a:sym typeface="EB Garamond Medium"/>
            </a:endParaRPr>
          </a:p>
          <a:p>
            <a:pPr indent="-355600" lvl="1" marL="914400" rtl="0" algn="l">
              <a:lnSpc>
                <a:spcPct val="115000"/>
              </a:lnSpc>
              <a:spcBef>
                <a:spcPts val="0"/>
              </a:spcBef>
              <a:spcAft>
                <a:spcPts val="0"/>
              </a:spcAft>
              <a:buSzPts val="2000"/>
              <a:buFont typeface="EB Garamond"/>
              <a:buChar char="○"/>
            </a:pPr>
            <a:r>
              <a:rPr b="1" lang="ca" sz="2000">
                <a:latin typeface="EB Garamond"/>
                <a:ea typeface="EB Garamond"/>
                <a:cs typeface="EB Garamond"/>
                <a:sym typeface="EB Garamond"/>
              </a:rPr>
              <a:t>Experimentados o Expertos:</a:t>
            </a:r>
            <a:endParaRPr b="1" sz="2000">
              <a:latin typeface="EB Garamond"/>
              <a:ea typeface="EB Garamond"/>
              <a:cs typeface="EB Garamond"/>
              <a:sym typeface="EB Garamond"/>
            </a:endParaRPr>
          </a:p>
          <a:p>
            <a:pPr indent="0" lvl="0" marL="914400" rtl="0" algn="l">
              <a:lnSpc>
                <a:spcPct val="115000"/>
              </a:lnSpc>
              <a:spcBef>
                <a:spcPts val="0"/>
              </a:spcBef>
              <a:spcAft>
                <a:spcPts val="0"/>
              </a:spcAft>
              <a:buNone/>
            </a:pPr>
            <a:r>
              <a:rPr lang="ca" sz="2000">
                <a:latin typeface="EB Garamond Medium"/>
                <a:ea typeface="EB Garamond Medium"/>
                <a:cs typeface="EB Garamond Medium"/>
                <a:sym typeface="EB Garamond Medium"/>
              </a:rPr>
              <a:t>Los clientes con cierta experiencia en el cuidado de mascotas ya tienen una idea clara de lo que necesitan y buscan productos de calidad media que se ajusten a las necesidades específicas de sus mascotas. Prefieren accesorios de moda, alimentos especializados y artículos de cuidado de mascotas más avanzados.</a:t>
            </a:r>
            <a:endParaRPr sz="2000">
              <a:latin typeface="EB Garamond Medium"/>
              <a:ea typeface="EB Garamond Medium"/>
              <a:cs typeface="EB Garamond Medium"/>
              <a:sym typeface="EB Garamond Medium"/>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7"/>
          <p:cNvSpPr txBox="1"/>
          <p:nvPr/>
        </p:nvSpPr>
        <p:spPr>
          <a:xfrm>
            <a:off x="0" y="0"/>
            <a:ext cx="9144000" cy="52458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Estilo de vida y preferencias personales (</a:t>
            </a:r>
            <a:r>
              <a:rPr lang="ca" sz="1600">
                <a:latin typeface="EB Garamond Medium"/>
                <a:ea typeface="EB Garamond Medium"/>
                <a:cs typeface="EB Garamond Medium"/>
                <a:sym typeface="EB Garamond Medium"/>
              </a:rPr>
              <a:t>Se puede deducir con sus compras hechas o productos buscados)</a:t>
            </a:r>
            <a:r>
              <a:rPr b="1" lang="ca" sz="1600">
                <a:latin typeface="EB Garamond"/>
                <a:ea typeface="EB Garamond"/>
                <a:cs typeface="EB Garamond"/>
                <a:sym typeface="EB Garamond"/>
              </a:rPr>
              <a:t>:</a:t>
            </a:r>
            <a:endParaRPr b="1" sz="1600">
              <a:latin typeface="EB Garamond"/>
              <a:ea typeface="EB Garamond"/>
              <a:cs typeface="EB Garamond"/>
              <a:sym typeface="EB Garamond"/>
            </a:endParaRPr>
          </a:p>
          <a:p>
            <a:pPr indent="45720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Podemos segmentar según el estilo de vida y las preferencias personales de los amos de mascotas. </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Amantes de actividades al aire libre:</a:t>
            </a:r>
            <a:endParaRPr b="1" sz="1600">
              <a:latin typeface="EB Garamond"/>
              <a:ea typeface="EB Garamond"/>
              <a:cs typeface="EB Garamond"/>
              <a:sym typeface="EB Garamond"/>
            </a:endParaRPr>
          </a:p>
          <a:p>
            <a:pPr indent="0" lvl="0" marL="914400" rtl="0" algn="l">
              <a:lnSpc>
                <a:spcPct val="115000"/>
              </a:lnSpc>
              <a:spcBef>
                <a:spcPts val="0"/>
              </a:spcBef>
              <a:spcAft>
                <a:spcPts val="0"/>
              </a:spcAft>
              <a:buNone/>
            </a:pPr>
            <a:r>
              <a:rPr lang="ca" sz="1600">
                <a:latin typeface="EB Garamond Medium"/>
                <a:ea typeface="EB Garamond Medium"/>
                <a:cs typeface="EB Garamond Medium"/>
                <a:sym typeface="EB Garamond Medium"/>
              </a:rPr>
              <a:t>Les gusta pasar tiempo al aire libre con sus mascotas. Les interesan productos para actividades al aire libre como equipos para senderismo y juguetes interactivos.</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Amantes de la moda para mascotas:</a:t>
            </a:r>
            <a:endParaRPr b="1" sz="1600">
              <a:latin typeface="EB Garamond"/>
              <a:ea typeface="EB Garamond"/>
              <a:cs typeface="EB Garamond"/>
              <a:sym typeface="EB Garamond"/>
            </a:endParaRPr>
          </a:p>
          <a:p>
            <a:pPr indent="0" lvl="0" marL="914400" rtl="0" algn="l">
              <a:lnSpc>
                <a:spcPct val="115000"/>
              </a:lnSpc>
              <a:spcBef>
                <a:spcPts val="0"/>
              </a:spcBef>
              <a:spcAft>
                <a:spcPts val="0"/>
              </a:spcAft>
              <a:buNone/>
            </a:pPr>
            <a:r>
              <a:rPr lang="ca" sz="1600">
                <a:latin typeface="EB Garamond Medium"/>
                <a:ea typeface="EB Garamond Medium"/>
                <a:cs typeface="EB Garamond Medium"/>
                <a:sym typeface="EB Garamond Medium"/>
              </a:rPr>
              <a:t>Les gusta vestir a sus mascotas con estilo. Buscan ropa y accesorios a la moda como collares elegantes y ropa de tendencia.</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Entusiastas del bienestar animal:</a:t>
            </a:r>
            <a:endParaRPr b="1" sz="1600">
              <a:latin typeface="EB Garamond"/>
              <a:ea typeface="EB Garamond"/>
              <a:cs typeface="EB Garamond"/>
              <a:sym typeface="EB Garamond"/>
            </a:endParaRPr>
          </a:p>
          <a:p>
            <a:pPr indent="0" lvl="0" marL="914400" rtl="0" algn="l">
              <a:lnSpc>
                <a:spcPct val="115000"/>
              </a:lnSpc>
              <a:spcBef>
                <a:spcPts val="0"/>
              </a:spcBef>
              <a:spcAft>
                <a:spcPts val="0"/>
              </a:spcAft>
              <a:buNone/>
            </a:pPr>
            <a:r>
              <a:rPr lang="ca" sz="1600">
                <a:latin typeface="EB Garamond Medium"/>
                <a:ea typeface="EB Garamond Medium"/>
                <a:cs typeface="EB Garamond Medium"/>
                <a:sym typeface="EB Garamond Medium"/>
              </a:rPr>
              <a:t>Se preocupan por la salud y el bienestar de sus mascotas. Buscan alimentos orgánicos, suplementos nutricionales y servicios de medicina alternativa.</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Amantes de la tecnología para mascotas:</a:t>
            </a:r>
            <a:endParaRPr b="1" sz="1600">
              <a:latin typeface="EB Garamond"/>
              <a:ea typeface="EB Garamond"/>
              <a:cs typeface="EB Garamond"/>
              <a:sym typeface="EB Garamond"/>
            </a:endParaRPr>
          </a:p>
          <a:p>
            <a:pPr indent="0" lvl="0" marL="914400" rtl="0" algn="l">
              <a:lnSpc>
                <a:spcPct val="115000"/>
              </a:lnSpc>
              <a:spcBef>
                <a:spcPts val="0"/>
              </a:spcBef>
              <a:spcAft>
                <a:spcPts val="0"/>
              </a:spcAft>
              <a:buNone/>
            </a:pPr>
            <a:r>
              <a:rPr lang="ca" sz="1600">
                <a:latin typeface="EB Garamond Medium"/>
                <a:ea typeface="EB Garamond Medium"/>
                <a:cs typeface="EB Garamond Medium"/>
                <a:sym typeface="EB Garamond Medium"/>
              </a:rPr>
              <a:t>Les gusta la innovación en productos para mascotas. Buscan dispositivos como cámaras de vigilancia y juguetes inteligentes controlados por aplicaciones móviles.</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Propietarios ocupados:</a:t>
            </a:r>
            <a:endParaRPr b="1" sz="1600">
              <a:latin typeface="EB Garamond"/>
              <a:ea typeface="EB Garamond"/>
              <a:cs typeface="EB Garamond"/>
              <a:sym typeface="EB Garamond"/>
            </a:endParaRPr>
          </a:p>
          <a:p>
            <a:pPr indent="0" lvl="0" marL="914400" rtl="0" algn="l">
              <a:lnSpc>
                <a:spcPct val="115000"/>
              </a:lnSpc>
              <a:spcBef>
                <a:spcPts val="0"/>
              </a:spcBef>
              <a:spcAft>
                <a:spcPts val="0"/>
              </a:spcAft>
              <a:buNone/>
            </a:pPr>
            <a:r>
              <a:rPr lang="ca" sz="1600">
                <a:latin typeface="EB Garamond Medium"/>
                <a:ea typeface="EB Garamond Medium"/>
                <a:cs typeface="EB Garamond Medium"/>
                <a:sym typeface="EB Garamond Medium"/>
              </a:rPr>
              <a:t>Tienen un estilo de vida ocupado y buscan soluciones prácticas. Les interesa compras recurrentes , dispositivos de alimentación automática y cuidado de mascotas a domicilio.</a:t>
            </a:r>
            <a:endParaRPr sz="1600">
              <a:latin typeface="EB Garamond Medium"/>
              <a:ea typeface="EB Garamond Medium"/>
              <a:cs typeface="EB Garamond Medium"/>
              <a:sym typeface="EB Garamond Medium"/>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8"/>
          <p:cNvSpPr txBox="1"/>
          <p:nvPr/>
        </p:nvSpPr>
        <p:spPr>
          <a:xfrm>
            <a:off x="0" y="110550"/>
            <a:ext cx="9144000" cy="49224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Font typeface="EB Garamond"/>
              <a:buChar char="●"/>
            </a:pPr>
            <a:r>
              <a:rPr b="1" lang="ca" sz="1800">
                <a:latin typeface="EB Garamond"/>
                <a:ea typeface="EB Garamond"/>
                <a:cs typeface="EB Garamond"/>
                <a:sym typeface="EB Garamond"/>
              </a:rPr>
              <a:t>Necesidades específicas o desafíos:</a:t>
            </a:r>
            <a:endParaRPr b="1" sz="1800">
              <a:latin typeface="EB Garamond"/>
              <a:ea typeface="EB Garamond"/>
              <a:cs typeface="EB Garamond"/>
              <a:sym typeface="EB Garamond"/>
            </a:endParaRPr>
          </a:p>
          <a:p>
            <a:pPr indent="-342900" lvl="1" marL="914400" rtl="0" algn="l">
              <a:lnSpc>
                <a:spcPct val="115000"/>
              </a:lnSpc>
              <a:spcBef>
                <a:spcPts val="0"/>
              </a:spcBef>
              <a:spcAft>
                <a:spcPts val="0"/>
              </a:spcAft>
              <a:buSzPts val="1800"/>
              <a:buFont typeface="EB Garamond"/>
              <a:buChar char="○"/>
            </a:pPr>
            <a:r>
              <a:rPr b="1" lang="ca" sz="1800">
                <a:latin typeface="EB Garamond"/>
                <a:ea typeface="EB Garamond"/>
                <a:cs typeface="EB Garamond"/>
                <a:sym typeface="EB Garamond"/>
              </a:rPr>
              <a:t>Problemas de comportamiento:</a:t>
            </a:r>
            <a:endParaRPr b="1" sz="1800">
              <a:latin typeface="EB Garamond"/>
              <a:ea typeface="EB Garamond"/>
              <a:cs typeface="EB Garamond"/>
              <a:sym typeface="EB Garamond"/>
            </a:endParaRPr>
          </a:p>
          <a:p>
            <a:pPr indent="0" lvl="0" marL="914400" rtl="0" algn="l">
              <a:lnSpc>
                <a:spcPct val="115000"/>
              </a:lnSpc>
              <a:spcBef>
                <a:spcPts val="0"/>
              </a:spcBef>
              <a:spcAft>
                <a:spcPts val="0"/>
              </a:spcAft>
              <a:buNone/>
            </a:pPr>
            <a:r>
              <a:rPr lang="ca" sz="1800">
                <a:latin typeface="EB Garamond Medium"/>
                <a:ea typeface="EB Garamond Medium"/>
                <a:cs typeface="EB Garamond Medium"/>
                <a:sym typeface="EB Garamond Medium"/>
              </a:rPr>
              <a:t>Proporcionar recursos y consejos para abordar problemas de comportamiento como ladridos excesivos, agresión o ansiedad por separación.</a:t>
            </a:r>
            <a:endParaRPr sz="1800">
              <a:latin typeface="EB Garamond Medium"/>
              <a:ea typeface="EB Garamond Medium"/>
              <a:cs typeface="EB Garamond Medium"/>
              <a:sym typeface="EB Garamond Medium"/>
            </a:endParaRPr>
          </a:p>
          <a:p>
            <a:pPr indent="-342900" lvl="1" marL="914400" rtl="0" algn="l">
              <a:lnSpc>
                <a:spcPct val="115000"/>
              </a:lnSpc>
              <a:spcBef>
                <a:spcPts val="0"/>
              </a:spcBef>
              <a:spcAft>
                <a:spcPts val="0"/>
              </a:spcAft>
              <a:buSzPts val="1800"/>
              <a:buFont typeface="EB Garamond"/>
              <a:buChar char="○"/>
            </a:pPr>
            <a:r>
              <a:rPr b="1" lang="ca" sz="1800">
                <a:latin typeface="EB Garamond"/>
                <a:ea typeface="EB Garamond"/>
                <a:cs typeface="EB Garamond"/>
                <a:sym typeface="EB Garamond"/>
              </a:rPr>
              <a:t>Entrenamiento de mascotas:</a:t>
            </a:r>
            <a:endParaRPr b="1" sz="1800">
              <a:latin typeface="EB Garamond"/>
              <a:ea typeface="EB Garamond"/>
              <a:cs typeface="EB Garamond"/>
              <a:sym typeface="EB Garamond"/>
            </a:endParaRPr>
          </a:p>
          <a:p>
            <a:pPr indent="0" lvl="0" marL="914400" rtl="0" algn="l">
              <a:lnSpc>
                <a:spcPct val="115000"/>
              </a:lnSpc>
              <a:spcBef>
                <a:spcPts val="0"/>
              </a:spcBef>
              <a:spcAft>
                <a:spcPts val="0"/>
              </a:spcAft>
              <a:buNone/>
            </a:pPr>
            <a:r>
              <a:rPr lang="ca" sz="1800">
                <a:latin typeface="EB Garamond Medium"/>
                <a:ea typeface="EB Garamond Medium"/>
                <a:cs typeface="EB Garamond Medium"/>
                <a:sym typeface="EB Garamond Medium"/>
              </a:rPr>
              <a:t>Ofrecer orientación y herramientas para el entrenamiento de mascotas, incluyendo técnicas de obediencia básica, entrenamiento de casa y socialización.</a:t>
            </a:r>
            <a:endParaRPr sz="1800">
              <a:latin typeface="EB Garamond Medium"/>
              <a:ea typeface="EB Garamond Medium"/>
              <a:cs typeface="EB Garamond Medium"/>
              <a:sym typeface="EB Garamond Medium"/>
            </a:endParaRPr>
          </a:p>
          <a:p>
            <a:pPr indent="-342900" lvl="1" marL="914400" rtl="0" algn="l">
              <a:lnSpc>
                <a:spcPct val="115000"/>
              </a:lnSpc>
              <a:spcBef>
                <a:spcPts val="0"/>
              </a:spcBef>
              <a:spcAft>
                <a:spcPts val="0"/>
              </a:spcAft>
              <a:buSzPts val="1800"/>
              <a:buFont typeface="EB Garamond"/>
              <a:buChar char="○"/>
            </a:pPr>
            <a:r>
              <a:rPr b="1" lang="ca" sz="1800">
                <a:latin typeface="EB Garamond"/>
                <a:ea typeface="EB Garamond"/>
                <a:cs typeface="EB Garamond"/>
                <a:sym typeface="EB Garamond"/>
              </a:rPr>
              <a:t>Viajes con mascotas:</a:t>
            </a:r>
            <a:endParaRPr b="1" sz="1800">
              <a:latin typeface="EB Garamond"/>
              <a:ea typeface="EB Garamond"/>
              <a:cs typeface="EB Garamond"/>
              <a:sym typeface="EB Garamond"/>
            </a:endParaRPr>
          </a:p>
          <a:p>
            <a:pPr indent="0" lvl="0" marL="914400" rtl="0" algn="l">
              <a:lnSpc>
                <a:spcPct val="115000"/>
              </a:lnSpc>
              <a:spcBef>
                <a:spcPts val="0"/>
              </a:spcBef>
              <a:spcAft>
                <a:spcPts val="0"/>
              </a:spcAft>
              <a:buNone/>
            </a:pPr>
            <a:r>
              <a:rPr lang="ca" sz="1800">
                <a:latin typeface="EB Garamond Medium"/>
                <a:ea typeface="EB Garamond Medium"/>
                <a:cs typeface="EB Garamond Medium"/>
                <a:sym typeface="EB Garamond Medium"/>
              </a:rPr>
              <a:t>Proporcionar información sobre viajes con mascotas, incluyendo consejos de transporte seguro, alojamiento amigable para mascotas y destinos adecuados para aventuras con animales.</a:t>
            </a:r>
            <a:endParaRPr sz="1800">
              <a:latin typeface="EB Garamond Medium"/>
              <a:ea typeface="EB Garamond Medium"/>
              <a:cs typeface="EB Garamond Medium"/>
              <a:sym typeface="EB Garamond Medium"/>
            </a:endParaRPr>
          </a:p>
          <a:p>
            <a:pPr indent="-342900" lvl="1" marL="914400" rtl="0" algn="l">
              <a:lnSpc>
                <a:spcPct val="115000"/>
              </a:lnSpc>
              <a:spcBef>
                <a:spcPts val="0"/>
              </a:spcBef>
              <a:spcAft>
                <a:spcPts val="0"/>
              </a:spcAft>
              <a:buSzPts val="1800"/>
              <a:buFont typeface="EB Garamond"/>
              <a:buChar char="○"/>
            </a:pPr>
            <a:r>
              <a:rPr b="1" lang="ca" sz="1800">
                <a:latin typeface="EB Garamond"/>
                <a:ea typeface="EB Garamond"/>
                <a:cs typeface="EB Garamond"/>
                <a:sym typeface="EB Garamond"/>
              </a:rPr>
              <a:t>Gestión de múltiples mascotas:</a:t>
            </a:r>
            <a:endParaRPr b="1" sz="1800">
              <a:latin typeface="EB Garamond"/>
              <a:ea typeface="EB Garamond"/>
              <a:cs typeface="EB Garamond"/>
              <a:sym typeface="EB Garamond"/>
            </a:endParaRPr>
          </a:p>
          <a:p>
            <a:pPr indent="0" lvl="0" marL="914400" rtl="0" algn="l">
              <a:lnSpc>
                <a:spcPct val="115000"/>
              </a:lnSpc>
              <a:spcBef>
                <a:spcPts val="0"/>
              </a:spcBef>
              <a:spcAft>
                <a:spcPts val="0"/>
              </a:spcAft>
              <a:buNone/>
            </a:pPr>
            <a:r>
              <a:rPr lang="ca" sz="1800">
                <a:latin typeface="EB Garamond Medium"/>
                <a:ea typeface="EB Garamond Medium"/>
                <a:cs typeface="EB Garamond Medium"/>
                <a:sym typeface="EB Garamond Medium"/>
              </a:rPr>
              <a:t>Ofrecer recursos para dueños de múltiples mascotas, incluyendo consejos para la introducción de nuevas mascotas, manejo de la convivencia pacífica y gestión del tiempo y recursos para varias mascotas.</a:t>
            </a:r>
            <a:endParaRPr sz="1800">
              <a:latin typeface="EB Garamond Medium"/>
              <a:ea typeface="EB Garamond Medium"/>
              <a:cs typeface="EB Garamond Medium"/>
              <a:sym typeface="EB Garamond Medium"/>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9"/>
          <p:cNvSpPr txBox="1"/>
          <p:nvPr>
            <p:ph type="title"/>
          </p:nvPr>
        </p:nvSpPr>
        <p:spPr>
          <a:xfrm>
            <a:off x="421200" y="1649250"/>
            <a:ext cx="8301600" cy="184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sz="4200">
                <a:latin typeface="Merriweather Black"/>
                <a:ea typeface="Merriweather Black"/>
                <a:cs typeface="Merriweather Black"/>
                <a:sym typeface="Merriweather Black"/>
              </a:rPr>
              <a:t>Acciones para cumplir con los requisitos legales </a:t>
            </a:r>
            <a:endParaRPr sz="4200">
              <a:latin typeface="Merriweather Black"/>
              <a:ea typeface="Merriweather Black"/>
              <a:cs typeface="Merriweather Black"/>
              <a:sym typeface="Merriweather Black"/>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50"/>
          <p:cNvSpPr txBox="1"/>
          <p:nvPr/>
        </p:nvSpPr>
        <p:spPr>
          <a:xfrm>
            <a:off x="43500" y="2310750"/>
            <a:ext cx="9006000" cy="2413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 Nuestro marco legal se basa en cumplir rigurosamente con las siguientes normativas:</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RGPD: </a:t>
            </a:r>
            <a:r>
              <a:rPr lang="ca" sz="1600">
                <a:latin typeface="EB Garamond Medium"/>
                <a:ea typeface="EB Garamond Medium"/>
                <a:cs typeface="EB Garamond Medium"/>
                <a:sym typeface="EB Garamond Medium"/>
              </a:rPr>
              <a:t>Regulación de la UE que establece directrices para la recolección y procesamiento de datos personales de individuos dentro de la UE.</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LOPDGDD: </a:t>
            </a:r>
            <a:r>
              <a:rPr lang="ca" sz="1600">
                <a:latin typeface="EB Garamond Medium"/>
                <a:ea typeface="EB Garamond Medium"/>
                <a:cs typeface="EB Garamond Medium"/>
                <a:sym typeface="EB Garamond Medium"/>
              </a:rPr>
              <a:t>Adaptación española del RGPD que detalla y expande ciertos aspectos del mismo, incluyendo los derechos digitales.</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LSSI-CE:</a:t>
            </a:r>
            <a:r>
              <a:rPr lang="ca" sz="1600">
                <a:latin typeface="EB Garamond Medium"/>
                <a:ea typeface="EB Garamond Medium"/>
                <a:cs typeface="EB Garamond Medium"/>
                <a:sym typeface="EB Garamond Medium"/>
              </a:rPr>
              <a:t> Ley española que regula el comercio electrónico y las comunicaciones comerciales electrónicas, asegurando prácticas transparentes.</a:t>
            </a:r>
            <a:endParaRPr sz="1600">
              <a:latin typeface="EB Garamond Medium"/>
              <a:ea typeface="EB Garamond Medium"/>
              <a:cs typeface="EB Garamond Medium"/>
              <a:sym typeface="EB Garamond Medium"/>
            </a:endParaRPr>
          </a:p>
        </p:txBody>
      </p:sp>
      <p:sp>
        <p:nvSpPr>
          <p:cNvPr id="277" name="Google Shape;277;p50"/>
          <p:cNvSpPr txBox="1"/>
          <p:nvPr/>
        </p:nvSpPr>
        <p:spPr>
          <a:xfrm>
            <a:off x="231750" y="669575"/>
            <a:ext cx="8680500" cy="1281600"/>
          </a:xfrm>
          <a:prstGeom prst="rect">
            <a:avLst/>
          </a:prstGeom>
          <a:noFill/>
          <a:ln cap="flat" cmpd="sng" w="19050">
            <a:solidFill>
              <a:srgbClr val="CC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ca" sz="1600">
                <a:solidFill>
                  <a:srgbClr val="CC0000"/>
                </a:solidFill>
                <a:latin typeface="EB Garamond"/>
                <a:ea typeface="EB Garamond"/>
                <a:cs typeface="EB Garamond"/>
                <a:sym typeface="EB Garamond"/>
              </a:rPr>
              <a:t>⚠️Recordatorio: </a:t>
            </a:r>
            <a:r>
              <a:rPr lang="ca" sz="1600">
                <a:latin typeface="EB Garamond Medium"/>
                <a:ea typeface="EB Garamond Medium"/>
                <a:cs typeface="EB Garamond Medium"/>
                <a:sym typeface="EB Garamond Medium"/>
              </a:rPr>
              <a:t>Gatigos es una empresa exclusivamente nacional, dedicada a la venta de productos de gatos y perros,  operando únicamente dentro del territorio español.</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Las cuestiones sobre transferencias internacionales de datos y las regulaciones específicas aplicables en otros países, como Estados Unidos, no nos afectan directamente en este momento. </a:t>
            </a:r>
            <a:endParaRPr sz="1600">
              <a:latin typeface="EB Garamond Medium"/>
              <a:ea typeface="EB Garamond Medium"/>
              <a:cs typeface="EB Garamond Medium"/>
              <a:sym typeface="EB Garamond Medium"/>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51"/>
          <p:cNvSpPr txBox="1"/>
          <p:nvPr/>
        </p:nvSpPr>
        <p:spPr>
          <a:xfrm>
            <a:off x="47250" y="322350"/>
            <a:ext cx="9049500" cy="449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Consentimiento, derechos y nuestra política de privacidad</a:t>
            </a:r>
            <a:endParaRPr b="1" sz="1600" u="sng">
              <a:latin typeface="EB Garamond"/>
              <a:ea typeface="EB Garamond"/>
              <a:cs typeface="EB Garamond"/>
              <a:sym typeface="EB Garamond"/>
            </a:endParaRPr>
          </a:p>
          <a:p>
            <a:pPr indent="0" lvl="0" marL="0" rtl="0" algn="l">
              <a:lnSpc>
                <a:spcPct val="115000"/>
              </a:lnSpc>
              <a:spcBef>
                <a:spcPts val="800"/>
              </a:spcBef>
              <a:spcAft>
                <a:spcPts val="0"/>
              </a:spcAft>
              <a:buNone/>
            </a:pPr>
            <a:r>
              <a:rPr lang="ca" sz="1600">
                <a:latin typeface="EB Garamond Medium"/>
                <a:ea typeface="EB Garamond Medium"/>
                <a:cs typeface="EB Garamond Medium"/>
                <a:sym typeface="EB Garamond Medium"/>
              </a:rPr>
              <a:t>De acuerdo con el RGPD, solicitamos el consentimiento explícito para el tratamiento de datos personales de los usuarios que se registren en nuestra página web, realicen compras (incluso en la NewsLetter)</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Información Clara: </a:t>
            </a:r>
            <a:r>
              <a:rPr lang="ca" sz="1600">
                <a:latin typeface="EB Garamond Medium"/>
                <a:ea typeface="EB Garamond Medium"/>
                <a:cs typeface="EB Garamond Medium"/>
                <a:sym typeface="EB Garamond Medium"/>
              </a:rPr>
              <a:t>Explicar en nuestra política de privacidad qué datos recogemos y cómo los usamos.</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Consentimiento Activo: </a:t>
            </a:r>
            <a:r>
              <a:rPr lang="ca" sz="1600">
                <a:latin typeface="EB Garamond Medium"/>
                <a:ea typeface="EB Garamond Medium"/>
                <a:cs typeface="EB Garamond Medium"/>
                <a:sym typeface="EB Garamond Medium"/>
              </a:rPr>
              <a:t>Usar formularios que requieran que los usuarios marquen una casilla para dar su consentimiento explícito y acceso directo a la política de privacidad.</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Informar a los Usuarios:</a:t>
            </a:r>
            <a:r>
              <a:rPr lang="ca" sz="1600">
                <a:latin typeface="EB Garamond Medium"/>
                <a:ea typeface="EB Garamond Medium"/>
                <a:cs typeface="EB Garamond Medium"/>
                <a:sym typeface="EB Garamond Medium"/>
              </a:rPr>
              <a:t> S’explica en la política de privacidad cómo los usuarios pueden ejercer sus derechos de Acceso, Rectificación, Cancelación, Oposición y Olvido, incluyendo cómo y a quién dirigirse.</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Retiro del Consentimiento:</a:t>
            </a:r>
            <a:r>
              <a:rPr lang="ca" sz="1600">
                <a:latin typeface="EB Garamond Medium"/>
                <a:ea typeface="EB Garamond Medium"/>
                <a:cs typeface="EB Garamond Medium"/>
                <a:sym typeface="EB Garamond Medium"/>
              </a:rPr>
              <a:t> Permitir a los usuarios retirar su consentimiento fácilmente (Según </a:t>
            </a:r>
            <a:r>
              <a:rPr lang="ca" sz="1600" u="sng">
                <a:solidFill>
                  <a:srgbClr val="1155CC"/>
                </a:solidFill>
                <a:latin typeface="EB Garamond Medium"/>
                <a:ea typeface="EB Garamond Medium"/>
                <a:cs typeface="EB Garamond Medium"/>
                <a:sym typeface="EB Garamond Medium"/>
                <a:hlinkClick r:id="rId3">
                  <a:extLst>
                    <a:ext uri="{A12FA001-AC4F-418D-AE19-62706E023703}">
                      <ahyp:hlinkClr val="tx"/>
                    </a:ext>
                  </a:extLst>
                </a:hlinkClick>
              </a:rPr>
              <a:t>Derecho de supresión</a:t>
            </a:r>
            <a:r>
              <a:rPr lang="ca" sz="1600">
                <a:latin typeface="EB Garamond Medium"/>
                <a:ea typeface="EB Garamond Medium"/>
                <a:cs typeface="EB Garamond Medium"/>
                <a:sym typeface="EB Garamond Medium"/>
              </a:rPr>
              <a:t>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Protección de Datos: </a:t>
            </a:r>
            <a:r>
              <a:rPr lang="ca" sz="1600">
                <a:latin typeface="EB Garamond Medium"/>
                <a:ea typeface="EB Garamond Medium"/>
                <a:cs typeface="EB Garamond Medium"/>
                <a:sym typeface="EB Garamond Medium"/>
              </a:rPr>
              <a:t>Implementa medidas de seguridad adecuadas para proteger los datos personales (Evaluación de Riesgos, Control de Acceso, Cifrado, Autenticación y Autorización, Seguridad Física, Copias de Seguridad, Formación de Empleados, y Respuesta a Incidentes).</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Documentación:</a:t>
            </a:r>
            <a:r>
              <a:rPr lang="ca" sz="1600">
                <a:latin typeface="EB Garamond Medium"/>
                <a:ea typeface="EB Garamond Medium"/>
                <a:cs typeface="EB Garamond Medium"/>
                <a:sym typeface="EB Garamond Medium"/>
              </a:rPr>
              <a:t> Guarda registros de los consentimientos para demostrar el cumplimiento del RGPD.</a:t>
            </a:r>
            <a:endParaRPr sz="1600">
              <a:latin typeface="EB Garamond Medium"/>
              <a:ea typeface="EB Garamond Medium"/>
              <a:cs typeface="EB Garamond Medium"/>
              <a:sym typeface="EB Garamond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231800" y="1883700"/>
            <a:ext cx="8658600" cy="137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sz="4200">
                <a:latin typeface="Merriweather Black"/>
                <a:ea typeface="Merriweather Black"/>
                <a:cs typeface="Merriweather Black"/>
                <a:sym typeface="Merriweather Black"/>
              </a:rPr>
              <a:t>Descripción de las campañas en las que se emplea el email</a:t>
            </a:r>
            <a:endParaRPr sz="4400">
              <a:latin typeface="Merriweather Black"/>
              <a:ea typeface="Merriweather Black"/>
              <a:cs typeface="Merriweather Black"/>
              <a:sym typeface="Merriweather Black"/>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52"/>
          <p:cNvSpPr txBox="1"/>
          <p:nvPr/>
        </p:nvSpPr>
        <p:spPr>
          <a:xfrm>
            <a:off x="58050" y="888900"/>
            <a:ext cx="9027900" cy="336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Transparència</a:t>
            </a:r>
            <a:endParaRPr b="1" sz="1600" u="sng">
              <a:latin typeface="EB Garamond"/>
              <a:ea typeface="EB Garamond"/>
              <a:cs typeface="EB Garamond"/>
              <a:sym typeface="EB Garamond"/>
            </a:endParaRPr>
          </a:p>
          <a:p>
            <a:pPr indent="0" lvl="0" marL="0" rtl="0" algn="l">
              <a:lnSpc>
                <a:spcPct val="115000"/>
              </a:lnSpc>
              <a:spcBef>
                <a:spcPts val="800"/>
              </a:spcBef>
              <a:spcAft>
                <a:spcPts val="0"/>
              </a:spcAft>
              <a:buNone/>
            </a:pPr>
            <a:r>
              <a:rPr lang="ca" sz="1600">
                <a:latin typeface="EB Garamond Medium"/>
                <a:ea typeface="EB Garamond Medium"/>
                <a:cs typeface="EB Garamond Medium"/>
                <a:sym typeface="EB Garamond Medium"/>
              </a:rPr>
              <a:t>Implementaremos esta medida a través de nuestra política de privacidad, que estará redactada por un equipo legal competente y disponible en nuestra página web. Esta política será adaptada específicamente a nuestras necesidades como tienda online para asegurar claridad y transparencia.</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Nuestra política de privacidad es clara y accesible en nuestro sitio web.</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Incluye información sobre el responsable del tratamiento, finalidades, destinatarios, plazo de conservación y cómo ejercer derechos. Si es alquilada, se proporciona información de la empresa que trata estos datos.</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Informar la finalidad del uso de los datos.</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Mantener la política de privacidad actualizada y comunicar cualquier cambio significativo a los usuarios.</a:t>
            </a:r>
            <a:endParaRPr sz="1600">
              <a:latin typeface="EB Garamond Medium"/>
              <a:ea typeface="EB Garamond Medium"/>
              <a:cs typeface="EB Garamond Medium"/>
              <a:sym typeface="EB Garamond Medium"/>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53"/>
          <p:cNvSpPr txBox="1"/>
          <p:nvPr/>
        </p:nvSpPr>
        <p:spPr>
          <a:xfrm>
            <a:off x="117900" y="373800"/>
            <a:ext cx="8908200" cy="4395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Análisis de riesgos y obligaciones:</a:t>
            </a:r>
            <a:endParaRPr b="1" sz="1600" u="sng">
              <a:latin typeface="EB Garamond"/>
              <a:ea typeface="EB Garamond"/>
              <a:cs typeface="EB Garamond"/>
              <a:sym typeface="EB Garamond"/>
            </a:endParaRPr>
          </a:p>
          <a:p>
            <a:pPr indent="0" lvl="0" marL="0" rtl="0" algn="l">
              <a:lnSpc>
                <a:spcPct val="115000"/>
              </a:lnSpc>
              <a:spcBef>
                <a:spcPts val="0"/>
              </a:spcBef>
              <a:spcAft>
                <a:spcPts val="0"/>
              </a:spcAft>
              <a:buNone/>
            </a:pPr>
            <a:r>
              <a:t/>
            </a:r>
            <a:endParaRPr b="1" sz="1600" u="sng">
              <a:latin typeface="EB Garamond"/>
              <a:ea typeface="EB Garamond"/>
              <a:cs typeface="EB Garamond"/>
              <a:sym typeface="EB Garamond"/>
            </a:endParaRPr>
          </a:p>
          <a:p>
            <a:pPr indent="-330200" lvl="0" marL="457200" rtl="0" algn="l">
              <a:lnSpc>
                <a:spcPct val="115000"/>
              </a:lnSpc>
              <a:spcBef>
                <a:spcPts val="0"/>
              </a:spcBef>
              <a:spcAft>
                <a:spcPts val="0"/>
              </a:spcAft>
              <a:buSzPts val="1600"/>
              <a:buChar char="●"/>
            </a:pPr>
            <a:r>
              <a:rPr b="1" lang="ca" sz="1600">
                <a:latin typeface="EB Garamond"/>
                <a:ea typeface="EB Garamond"/>
                <a:cs typeface="EB Garamond"/>
                <a:sym typeface="EB Garamond"/>
              </a:rPr>
              <a:t>Notificaciones de Violaciones: </a:t>
            </a:r>
            <a:r>
              <a:rPr lang="ca" sz="1600">
                <a:latin typeface="EB Garamond Medium"/>
                <a:ea typeface="EB Garamond Medium"/>
                <a:cs typeface="EB Garamond Medium"/>
                <a:sym typeface="EB Garamond Medium"/>
              </a:rPr>
              <a:t>Comprometidos a notificar cualquier brecha de seguridad a las autoridades dentro de 72 horas tras detectarla como dice la ley.</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Char char="●"/>
            </a:pPr>
            <a:r>
              <a:rPr b="1" lang="ca" sz="1600">
                <a:latin typeface="EB Garamond"/>
                <a:ea typeface="EB Garamond"/>
                <a:cs typeface="EB Garamond"/>
                <a:sym typeface="EB Garamond"/>
              </a:rPr>
              <a:t>Análisis de Riesgos:</a:t>
            </a:r>
            <a:r>
              <a:rPr lang="ca" sz="1600">
                <a:latin typeface="EB Garamond Medium"/>
                <a:ea typeface="EB Garamond Medium"/>
                <a:cs typeface="EB Garamond Medium"/>
                <a:sym typeface="EB Garamond Medium"/>
              </a:rPr>
              <a:t> Realizamos evaluaciones regulares para identificar y mitigar vulnerabilidades informáticas, considerando el tipo de datos y el volumen de afectados.</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rPr b="1" lang="ca" sz="1600" u="sng">
                <a:latin typeface="EB Garamond"/>
                <a:ea typeface="EB Garamond"/>
                <a:cs typeface="EB Garamond"/>
                <a:sym typeface="EB Garamond"/>
              </a:rPr>
              <a:t>DPO y Registro de actividades de tratamiento:</a:t>
            </a:r>
            <a:endParaRPr b="1" sz="1600" u="sng">
              <a:latin typeface="EB Garamond"/>
              <a:ea typeface="EB Garamond"/>
              <a:cs typeface="EB Garamond"/>
              <a:sym typeface="EB Garamond"/>
            </a:endParaRPr>
          </a:p>
          <a:p>
            <a:pPr indent="0" lvl="0" marL="0" rtl="0" algn="l">
              <a:lnSpc>
                <a:spcPct val="115000"/>
              </a:lnSpc>
              <a:spcBef>
                <a:spcPts val="0"/>
              </a:spcBef>
              <a:spcAft>
                <a:spcPts val="0"/>
              </a:spcAft>
              <a:buNone/>
            </a:pPr>
            <a:r>
              <a:t/>
            </a:r>
            <a:endParaRPr b="1" sz="1600" u="sng">
              <a:latin typeface="EB Garamond"/>
              <a:ea typeface="EB Garamond"/>
              <a:cs typeface="EB Garamond"/>
              <a:sym typeface="EB Garamond"/>
            </a:endParaRPr>
          </a:p>
          <a:p>
            <a:pPr indent="-330200" lvl="0" marL="457200" rtl="0" algn="l">
              <a:lnSpc>
                <a:spcPct val="115000"/>
              </a:lnSpc>
              <a:spcBef>
                <a:spcPts val="0"/>
              </a:spcBef>
              <a:spcAft>
                <a:spcPts val="0"/>
              </a:spcAft>
              <a:buSzPts val="1600"/>
              <a:buChar char="●"/>
            </a:pPr>
            <a:r>
              <a:rPr b="1" lang="ca" sz="1600">
                <a:latin typeface="EB Garamond"/>
                <a:ea typeface="EB Garamond"/>
                <a:cs typeface="EB Garamond"/>
                <a:sym typeface="EB Garamond"/>
              </a:rPr>
              <a:t>Contratar un DPO: </a:t>
            </a:r>
            <a:r>
              <a:rPr lang="ca" sz="1600">
                <a:latin typeface="EB Garamond Medium"/>
                <a:ea typeface="EB Garamond Medium"/>
                <a:cs typeface="EB Garamond Medium"/>
                <a:sym typeface="EB Garamond Medium"/>
              </a:rPr>
              <a:t>Hemos optado por contratar un Delegado de Protección de Datos (DPO) externo, ya que al ser una empresa nueva, esta opción resulta más económica y flexible. Nos brinda la experiencia necesaria en protección de datos sin los costes asociados a un empleado fijo.</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Char char="●"/>
            </a:pPr>
            <a:r>
              <a:rPr b="1" lang="ca" sz="1600">
                <a:latin typeface="EB Garamond"/>
                <a:ea typeface="EB Garamond"/>
                <a:cs typeface="EB Garamond"/>
                <a:sym typeface="EB Garamond"/>
              </a:rPr>
              <a:t>Registro de actividades de tratamiento: </a:t>
            </a:r>
            <a:r>
              <a:rPr lang="ca" sz="1600">
                <a:latin typeface="EB Garamond Medium"/>
                <a:ea typeface="EB Garamond Medium"/>
                <a:cs typeface="EB Garamond Medium"/>
                <a:sym typeface="EB Garamond Medium"/>
              </a:rPr>
              <a:t>Mantén un registro detallado de todas las operaciones de tratamiento de datos, incluyendo el propósito del tratamiento, categorías de datos procesados, y a quién se divulgan los datos, conforme a lo establecido por el RGPD.</a:t>
            </a:r>
            <a:endParaRPr sz="1600">
              <a:latin typeface="EB Garamond Medium"/>
              <a:ea typeface="EB Garamond Medium"/>
              <a:cs typeface="EB Garamond Medium"/>
              <a:sym typeface="EB Garamond Medium"/>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54"/>
          <p:cNvSpPr txBox="1"/>
          <p:nvPr/>
        </p:nvSpPr>
        <p:spPr>
          <a:xfrm>
            <a:off x="385500" y="1107000"/>
            <a:ext cx="8373000" cy="2929500"/>
          </a:xfrm>
          <a:prstGeom prst="rect">
            <a:avLst/>
          </a:prstGeom>
          <a:noFill/>
          <a:ln cap="flat" cmpd="sng" w="19050">
            <a:solidFill>
              <a:srgbClr val="CC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ca" sz="1600">
                <a:latin typeface="EB Garamond"/>
                <a:ea typeface="EB Garamond"/>
                <a:cs typeface="EB Garamond"/>
                <a:sym typeface="EB Garamond"/>
              </a:rPr>
              <a:t>🚨</a:t>
            </a:r>
            <a:r>
              <a:rPr b="1" lang="ca" sz="1600" u="sng">
                <a:latin typeface="EB Garamond"/>
                <a:ea typeface="EB Garamond"/>
                <a:cs typeface="EB Garamond"/>
                <a:sym typeface="EB Garamond"/>
              </a:rPr>
              <a:t>Caso de alquiler de BD (BD Externas)</a:t>
            </a:r>
            <a:endParaRPr b="1" sz="1600" u="sng">
              <a:latin typeface="EB Garamond"/>
              <a:ea typeface="EB Garamond"/>
              <a:cs typeface="EB Garamond"/>
              <a:sym typeface="EB Garamond"/>
            </a:endParaRPr>
          </a:p>
          <a:p>
            <a:pPr indent="0" lvl="0" marL="0" rtl="0" algn="l">
              <a:lnSpc>
                <a:spcPct val="115000"/>
              </a:lnSpc>
              <a:spcBef>
                <a:spcPts val="0"/>
              </a:spcBef>
              <a:spcAft>
                <a:spcPts val="0"/>
              </a:spcAft>
              <a:buNone/>
            </a:pPr>
            <a:r>
              <a:rPr lang="ca" sz="1600">
                <a:latin typeface="EB Garamond"/>
                <a:ea typeface="EB Garamond"/>
                <a:cs typeface="EB Garamond"/>
                <a:sym typeface="EB Garamond"/>
              </a:rPr>
              <a:t>Para aplicar dichas leyes con proveedores de bases de datos alquiladas tendremos que:</a:t>
            </a:r>
            <a:endParaRPr sz="1600">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Seleccionar Proveedores Cuidadosamente:</a:t>
            </a:r>
            <a:r>
              <a:rPr lang="ca" sz="1600">
                <a:latin typeface="EB Garamond"/>
                <a:ea typeface="EB Garamond"/>
                <a:cs typeface="EB Garamond"/>
                <a:sym typeface="EB Garamond"/>
              </a:rPr>
              <a:t> Elegir aquellos que cumplen con las normativas de protección de datos. Valuar sus reputaciones.</a:t>
            </a:r>
            <a:endParaRPr sz="1600">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Redactar Contratos Claros: </a:t>
            </a:r>
            <a:r>
              <a:rPr lang="ca" sz="1600">
                <a:latin typeface="EB Garamond"/>
                <a:ea typeface="EB Garamond"/>
                <a:cs typeface="EB Garamond"/>
                <a:sym typeface="EB Garamond"/>
              </a:rPr>
              <a:t>Incluir cláusulas específicas sobre la protección y seguridad de los datos, responsabilidades y obligaciones de ambas partes.</a:t>
            </a:r>
            <a:endParaRPr sz="1600">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Auditar y Monitorear:</a:t>
            </a:r>
            <a:r>
              <a:rPr lang="ca" sz="1600">
                <a:latin typeface="EB Garamond"/>
                <a:ea typeface="EB Garamond"/>
                <a:cs typeface="EB Garamond"/>
                <a:sym typeface="EB Garamond"/>
              </a:rPr>
              <a:t> Establecer el derecho a realizar auditorías y verificar el cumplimiento continuo.</a:t>
            </a:r>
            <a:endParaRPr sz="1600">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Gestionar Incumplimientos:</a:t>
            </a:r>
            <a:r>
              <a:rPr lang="ca" sz="1600">
                <a:latin typeface="EB Garamond"/>
                <a:ea typeface="EB Garamond"/>
                <a:cs typeface="EB Garamond"/>
                <a:sym typeface="EB Garamond"/>
              </a:rPr>
              <a:t> Definir acciones para brechas de seguridad y terminación del contrato con procedimientos de retorno o destrucción de datos.</a:t>
            </a:r>
            <a:endParaRPr sz="1600">
              <a:latin typeface="EB Garamond"/>
              <a:ea typeface="EB Garamond"/>
              <a:cs typeface="EB Garamond"/>
              <a:sym typeface="EB Garamond"/>
            </a:endParaRPr>
          </a:p>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55"/>
          <p:cNvSpPr txBox="1"/>
          <p:nvPr/>
        </p:nvSpPr>
        <p:spPr>
          <a:xfrm>
            <a:off x="140550" y="657000"/>
            <a:ext cx="8862900" cy="3829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Cosas que considerar:</a:t>
            </a:r>
            <a:endParaRPr b="1" sz="1600" u="sng">
              <a:latin typeface="EB Garamond"/>
              <a:ea typeface="EB Garamond"/>
              <a:cs typeface="EB Garamond"/>
              <a:sym typeface="EB Garamond"/>
            </a:endParaRPr>
          </a:p>
          <a:p>
            <a:pPr indent="0" lvl="0" marL="0" rtl="0" algn="l">
              <a:lnSpc>
                <a:spcPct val="115000"/>
              </a:lnSpc>
              <a:spcBef>
                <a:spcPts val="0"/>
              </a:spcBef>
              <a:spcAft>
                <a:spcPts val="0"/>
              </a:spcAft>
              <a:buNone/>
            </a:pPr>
            <a:r>
              <a:t/>
            </a:r>
            <a:endParaRPr b="1" sz="1600" u="sng">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Técnica del Opt-in en emails:</a:t>
            </a:r>
            <a:r>
              <a:rPr lang="ca" sz="1600">
                <a:latin typeface="EB Garamond Medium"/>
                <a:ea typeface="EB Garamond Medium"/>
                <a:cs typeface="EB Garamond Medium"/>
                <a:sym typeface="EB Garamond Medium"/>
              </a:rPr>
              <a:t> proceso mediante el cual los usuarios dan su consentimiento explícito para recibir correos electrónicos de marketing o informativos de una empresa.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Optimización del Proceso de Baja: </a:t>
            </a:r>
            <a:r>
              <a:rPr lang="ca" sz="1600">
                <a:latin typeface="EB Garamond Medium"/>
                <a:ea typeface="EB Garamond Medium"/>
                <a:cs typeface="EB Garamond Medium"/>
                <a:sym typeface="EB Garamond Medium"/>
              </a:rPr>
              <a:t>Facilitar a los usuarios el proceso de darse de baja o retirar su consentimiento con </a:t>
            </a:r>
            <a:r>
              <a:rPr lang="ca" sz="1600">
                <a:latin typeface="EB Garamond Medium"/>
                <a:ea typeface="EB Garamond Medium"/>
                <a:cs typeface="EB Garamond Medium"/>
                <a:sym typeface="EB Garamond Medium"/>
              </a:rPr>
              <a:t>enlaces</a:t>
            </a:r>
            <a:r>
              <a:rPr lang="ca" sz="1600">
                <a:latin typeface="EB Garamond Medium"/>
                <a:ea typeface="EB Garamond Medium"/>
                <a:cs typeface="EB Garamond Medium"/>
                <a:sym typeface="EB Garamond Medium"/>
              </a:rPr>
              <a:t> directos y procesos simplificados, o incluso con un simple botón en el correo, asegurándose de que puedan hacerlo con la misma facilidad con que dieron su consentimiento.</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Usar técnicas de UX/UI</a:t>
            </a:r>
            <a:r>
              <a:rPr lang="ca" sz="1600">
                <a:latin typeface="EB Garamond Medium"/>
                <a:ea typeface="EB Garamond Medium"/>
                <a:cs typeface="EB Garamond Medium"/>
                <a:sym typeface="EB Garamond Medium"/>
              </a:rPr>
              <a:t> para facilitar el proceso de aplicación de RGPD para la empresa y para los usuarios:</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Botones de Acción Clara</a:t>
            </a:r>
            <a:r>
              <a:rPr lang="ca" sz="1600">
                <a:latin typeface="EB Garamond Medium"/>
                <a:ea typeface="EB Garamond Medium"/>
                <a:cs typeface="EB Garamond Medium"/>
                <a:sym typeface="EB Garamond Medium"/>
              </a:rPr>
              <a:t>: botones de acción como “Suscribirse”, “Confirmar suscripción” o “Darse de baja” en lugares destacados dentro del diseño del email, asegurando que los usuarios puedan fácilmente realizar estas acciones sin confusión.</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Enlaces directos a la sección de política de privacidad</a:t>
            </a:r>
            <a:r>
              <a:rPr lang="ca" sz="1600">
                <a:latin typeface="EB Garamond Medium"/>
                <a:ea typeface="EB Garamond Medium"/>
                <a:cs typeface="EB Garamond Medium"/>
                <a:sym typeface="EB Garamond Medium"/>
              </a:rPr>
              <a:t> de nuestra empresa.</a:t>
            </a:r>
            <a:endParaRPr sz="1600">
              <a:latin typeface="EB Garamond Medium"/>
              <a:ea typeface="EB Garamond Medium"/>
              <a:cs typeface="EB Garamond Medium"/>
              <a:sym typeface="EB Garamond Medium"/>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56"/>
          <p:cNvSpPr txBox="1"/>
          <p:nvPr>
            <p:ph type="title"/>
          </p:nvPr>
        </p:nvSpPr>
        <p:spPr>
          <a:xfrm>
            <a:off x="311675" y="1920300"/>
            <a:ext cx="7419900" cy="13029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ca" sz="4000">
                <a:solidFill>
                  <a:srgbClr val="002F4A"/>
                </a:solidFill>
                <a:latin typeface="Merriweather Black"/>
                <a:ea typeface="Merriweather Black"/>
                <a:cs typeface="Merriweather Black"/>
                <a:sym typeface="Merriweather Black"/>
              </a:rPr>
              <a:t>Campaña a BD propia (fidelización) y construcción del mensaje</a:t>
            </a:r>
            <a:endParaRPr sz="5700">
              <a:latin typeface="Merriweather Black"/>
              <a:ea typeface="Merriweather Black"/>
              <a:cs typeface="Merriweather Black"/>
              <a:sym typeface="Merriweather Black"/>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57"/>
          <p:cNvSpPr txBox="1"/>
          <p:nvPr>
            <p:ph type="title"/>
          </p:nvPr>
        </p:nvSpPr>
        <p:spPr>
          <a:xfrm>
            <a:off x="231800" y="1529400"/>
            <a:ext cx="8697000" cy="208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sz="4400">
                <a:latin typeface="Merriweather Black"/>
                <a:ea typeface="Merriweather Black"/>
                <a:cs typeface="Merriweather Black"/>
                <a:sym typeface="Merriweather Black"/>
              </a:rPr>
              <a:t>Construcción con mailchimp y criterios usados para ser efectivos</a:t>
            </a:r>
            <a:endParaRPr sz="4600">
              <a:latin typeface="Merriweather Black"/>
              <a:ea typeface="Merriweather Black"/>
              <a:cs typeface="Merriweather Black"/>
              <a:sym typeface="Merriweather Black"/>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pic>
        <p:nvPicPr>
          <p:cNvPr id="317" name="Google Shape;317;p58"/>
          <p:cNvPicPr preferRelativeResize="0"/>
          <p:nvPr/>
        </p:nvPicPr>
        <p:blipFill rotWithShape="1">
          <a:blip r:embed="rId3">
            <a:alphaModFix/>
          </a:blip>
          <a:srcRect b="0" l="0" r="0" t="50896"/>
          <a:stretch/>
        </p:blipFill>
        <p:spPr>
          <a:xfrm>
            <a:off x="5857400" y="669875"/>
            <a:ext cx="3225776" cy="4473625"/>
          </a:xfrm>
          <a:prstGeom prst="rect">
            <a:avLst/>
          </a:prstGeom>
          <a:noFill/>
          <a:ln>
            <a:noFill/>
          </a:ln>
        </p:spPr>
      </p:pic>
      <p:pic>
        <p:nvPicPr>
          <p:cNvPr id="318" name="Google Shape;318;p58"/>
          <p:cNvPicPr preferRelativeResize="0"/>
          <p:nvPr/>
        </p:nvPicPr>
        <p:blipFill rotWithShape="1">
          <a:blip r:embed="rId3">
            <a:alphaModFix/>
          </a:blip>
          <a:srcRect b="48930" l="0" r="0" t="0"/>
          <a:stretch/>
        </p:blipFill>
        <p:spPr>
          <a:xfrm>
            <a:off x="2594500" y="669877"/>
            <a:ext cx="3101700" cy="4473625"/>
          </a:xfrm>
          <a:prstGeom prst="rect">
            <a:avLst/>
          </a:prstGeom>
          <a:noFill/>
          <a:ln>
            <a:noFill/>
          </a:ln>
        </p:spPr>
      </p:pic>
      <p:sp>
        <p:nvSpPr>
          <p:cNvPr id="319" name="Google Shape;319;p58"/>
          <p:cNvSpPr txBox="1"/>
          <p:nvPr/>
        </p:nvSpPr>
        <p:spPr>
          <a:xfrm>
            <a:off x="49675" y="108375"/>
            <a:ext cx="5963400" cy="4926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b="1" lang="ca" sz="2000">
                <a:latin typeface="EB Garamond"/>
                <a:ea typeface="EB Garamond"/>
                <a:cs typeface="EB Garamond"/>
                <a:sym typeface="EB Garamond"/>
              </a:rPr>
              <a:t>Campaña de navidad</a:t>
            </a:r>
            <a:endParaRPr b="1" sz="2000">
              <a:latin typeface="EB Garamond"/>
              <a:ea typeface="EB Garamond"/>
              <a:cs typeface="EB Garamond"/>
              <a:sym typeface="EB Garamond"/>
            </a:endParaRPr>
          </a:p>
        </p:txBody>
      </p:sp>
      <p:sp>
        <p:nvSpPr>
          <p:cNvPr id="320" name="Google Shape;320;p58"/>
          <p:cNvSpPr txBox="1"/>
          <p:nvPr/>
        </p:nvSpPr>
        <p:spPr>
          <a:xfrm>
            <a:off x="49675" y="1494725"/>
            <a:ext cx="2604000" cy="2429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ca" sz="1200">
                <a:latin typeface="EB Garamond"/>
                <a:ea typeface="EB Garamond"/>
                <a:cs typeface="EB Garamond"/>
                <a:sym typeface="EB Garamond"/>
              </a:rPr>
              <a:t>(1)</a:t>
            </a:r>
            <a:r>
              <a:rPr lang="ca" sz="1200">
                <a:latin typeface="EB Garamond"/>
                <a:ea typeface="EB Garamond"/>
                <a:cs typeface="EB Garamond"/>
                <a:sym typeface="EB Garamond"/>
              </a:rPr>
              <a:t> La línea de asunto breve, que resuma el contenido del email, y que sea un buen gancho para los clientes.</a:t>
            </a:r>
            <a:endParaRPr sz="1200">
              <a:latin typeface="EB Garamond"/>
              <a:ea typeface="EB Garamond"/>
              <a:cs typeface="EB Garamond"/>
              <a:sym typeface="EB Garamond"/>
            </a:endParaRPr>
          </a:p>
          <a:p>
            <a:pPr indent="0" lvl="0" marL="0" rtl="0" algn="l">
              <a:lnSpc>
                <a:spcPct val="150000"/>
              </a:lnSpc>
              <a:spcBef>
                <a:spcPts val="0"/>
              </a:spcBef>
              <a:spcAft>
                <a:spcPts val="0"/>
              </a:spcAft>
              <a:buNone/>
            </a:pPr>
            <a:r>
              <a:rPr b="1" lang="ca" sz="1200">
                <a:latin typeface="EB Garamond"/>
                <a:ea typeface="EB Garamond"/>
                <a:cs typeface="EB Garamond"/>
                <a:sym typeface="EB Garamond"/>
              </a:rPr>
              <a:t>(2)</a:t>
            </a:r>
            <a:r>
              <a:rPr lang="ca" sz="1200">
                <a:latin typeface="EB Garamond"/>
                <a:ea typeface="EB Garamond"/>
                <a:cs typeface="EB Garamond"/>
                <a:sym typeface="EB Garamond"/>
              </a:rPr>
              <a:t> Refuerzo de nuestra marca</a:t>
            </a:r>
            <a:endParaRPr sz="1200">
              <a:latin typeface="EB Garamond"/>
              <a:ea typeface="EB Garamond"/>
              <a:cs typeface="EB Garamond"/>
              <a:sym typeface="EB Garamond"/>
            </a:endParaRPr>
          </a:p>
          <a:p>
            <a:pPr indent="0" lvl="0" marL="0" rtl="0" algn="l">
              <a:lnSpc>
                <a:spcPct val="150000"/>
              </a:lnSpc>
              <a:spcBef>
                <a:spcPts val="0"/>
              </a:spcBef>
              <a:spcAft>
                <a:spcPts val="0"/>
              </a:spcAft>
              <a:buNone/>
            </a:pPr>
            <a:r>
              <a:rPr b="1" lang="ca" sz="1200">
                <a:latin typeface="EB Garamond"/>
                <a:ea typeface="EB Garamond"/>
                <a:cs typeface="EB Garamond"/>
                <a:sym typeface="EB Garamond"/>
              </a:rPr>
              <a:t>(3)</a:t>
            </a:r>
            <a:r>
              <a:rPr lang="ca" sz="1200">
                <a:latin typeface="EB Garamond"/>
                <a:ea typeface="EB Garamond"/>
                <a:cs typeface="EB Garamond"/>
                <a:sym typeface="EB Garamond"/>
              </a:rPr>
              <a:t> Claridad y brevedad. </a:t>
            </a:r>
            <a:endParaRPr sz="1200">
              <a:latin typeface="EB Garamond"/>
              <a:ea typeface="EB Garamond"/>
              <a:cs typeface="EB Garamond"/>
              <a:sym typeface="EB Garamond"/>
            </a:endParaRPr>
          </a:p>
          <a:p>
            <a:pPr indent="0" lvl="0" marL="0" rtl="0" algn="l">
              <a:lnSpc>
                <a:spcPct val="150000"/>
              </a:lnSpc>
              <a:spcBef>
                <a:spcPts val="0"/>
              </a:spcBef>
              <a:spcAft>
                <a:spcPts val="0"/>
              </a:spcAft>
              <a:buNone/>
            </a:pPr>
            <a:r>
              <a:rPr b="1" lang="ca" sz="1200">
                <a:latin typeface="EB Garamond"/>
                <a:ea typeface="EB Garamond"/>
                <a:cs typeface="EB Garamond"/>
                <a:sym typeface="EB Garamond"/>
              </a:rPr>
              <a:t>(4)</a:t>
            </a:r>
            <a:r>
              <a:rPr lang="ca" sz="1200">
                <a:latin typeface="EB Garamond"/>
                <a:ea typeface="EB Garamond"/>
                <a:cs typeface="EB Garamond"/>
                <a:sym typeface="EB Garamond"/>
              </a:rPr>
              <a:t> Uso de elementos visuales</a:t>
            </a:r>
            <a:endParaRPr sz="1200">
              <a:latin typeface="EB Garamond"/>
              <a:ea typeface="EB Garamond"/>
              <a:cs typeface="EB Garamond"/>
              <a:sym typeface="EB Garamond"/>
            </a:endParaRPr>
          </a:p>
          <a:p>
            <a:pPr indent="0" lvl="0" marL="0" rtl="0" algn="l">
              <a:lnSpc>
                <a:spcPct val="150000"/>
              </a:lnSpc>
              <a:spcBef>
                <a:spcPts val="0"/>
              </a:spcBef>
              <a:spcAft>
                <a:spcPts val="0"/>
              </a:spcAft>
              <a:buNone/>
            </a:pPr>
            <a:r>
              <a:rPr b="1" lang="ca" sz="1200">
                <a:latin typeface="EB Garamond"/>
                <a:ea typeface="EB Garamond"/>
                <a:cs typeface="EB Garamond"/>
                <a:sym typeface="EB Garamond"/>
              </a:rPr>
              <a:t>(5)</a:t>
            </a:r>
            <a:r>
              <a:rPr lang="ca" sz="1200">
                <a:latin typeface="EB Garamond"/>
                <a:ea typeface="EB Garamond"/>
                <a:cs typeface="EB Garamond"/>
                <a:sym typeface="EB Garamond"/>
              </a:rPr>
              <a:t> Personalización</a:t>
            </a:r>
            <a:endParaRPr sz="1300">
              <a:solidFill>
                <a:schemeClr val="dk2"/>
              </a:solidFill>
              <a:latin typeface="Roboto"/>
              <a:ea typeface="Roboto"/>
              <a:cs typeface="Roboto"/>
              <a:sym typeface="Robot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59"/>
          <p:cNvSpPr txBox="1"/>
          <p:nvPr>
            <p:ph type="title"/>
          </p:nvPr>
        </p:nvSpPr>
        <p:spPr>
          <a:xfrm>
            <a:off x="421200" y="1233450"/>
            <a:ext cx="8301600" cy="267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4400">
                <a:latin typeface="Merriweather Black"/>
                <a:ea typeface="Merriweather Black"/>
                <a:cs typeface="Merriweather Black"/>
                <a:sym typeface="Merriweather Black"/>
              </a:rPr>
              <a:t>Identificación de los call-to-action en el mensaje que permiten conseguir los obj. tácticos y LP de destino</a:t>
            </a:r>
            <a:endParaRPr sz="4600">
              <a:latin typeface="Merriweather Black"/>
              <a:ea typeface="Merriweather Black"/>
              <a:cs typeface="Merriweather Black"/>
              <a:sym typeface="Merriweather Black"/>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pic>
        <p:nvPicPr>
          <p:cNvPr id="330" name="Google Shape;330;p60"/>
          <p:cNvPicPr preferRelativeResize="0"/>
          <p:nvPr/>
        </p:nvPicPr>
        <p:blipFill>
          <a:blip r:embed="rId3">
            <a:alphaModFix/>
          </a:blip>
          <a:stretch>
            <a:fillRect/>
          </a:stretch>
        </p:blipFill>
        <p:spPr>
          <a:xfrm>
            <a:off x="3066700" y="305375"/>
            <a:ext cx="4756850" cy="4532750"/>
          </a:xfrm>
          <a:prstGeom prst="rect">
            <a:avLst/>
          </a:prstGeom>
          <a:noFill/>
          <a:ln cap="flat" cmpd="sng" w="9525">
            <a:solidFill>
              <a:schemeClr val="dk2"/>
            </a:solidFill>
            <a:prstDash val="solid"/>
            <a:round/>
            <a:headEnd len="sm" w="sm" type="none"/>
            <a:tailEnd len="sm" w="sm" type="none"/>
          </a:ln>
        </p:spPr>
      </p:pic>
      <p:sp>
        <p:nvSpPr>
          <p:cNvPr id="331" name="Google Shape;331;p60"/>
          <p:cNvSpPr txBox="1"/>
          <p:nvPr/>
        </p:nvSpPr>
        <p:spPr>
          <a:xfrm>
            <a:off x="0" y="532175"/>
            <a:ext cx="2962500" cy="5850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b="1" lang="ca" sz="2600">
                <a:latin typeface="EB Garamond"/>
                <a:ea typeface="EB Garamond"/>
                <a:cs typeface="EB Garamond"/>
                <a:sym typeface="EB Garamond"/>
              </a:rPr>
              <a:t>Call-to-action</a:t>
            </a:r>
            <a:endParaRPr b="1" sz="2600">
              <a:latin typeface="EB Garamond"/>
              <a:ea typeface="EB Garamond"/>
              <a:cs typeface="EB Garamond"/>
              <a:sym typeface="EB Garamond"/>
            </a:endParaRPr>
          </a:p>
        </p:txBody>
      </p:sp>
      <p:sp>
        <p:nvSpPr>
          <p:cNvPr id="332" name="Google Shape;332;p60"/>
          <p:cNvSpPr txBox="1"/>
          <p:nvPr/>
        </p:nvSpPr>
        <p:spPr>
          <a:xfrm>
            <a:off x="232625" y="1117175"/>
            <a:ext cx="2610600" cy="3472800"/>
          </a:xfrm>
          <a:prstGeom prst="rect">
            <a:avLst/>
          </a:prstGeom>
          <a:noFill/>
          <a:ln>
            <a:noFill/>
          </a:ln>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SzPts val="1200"/>
              <a:buFont typeface="EB Garamond"/>
              <a:buChar char="-"/>
            </a:pPr>
            <a:r>
              <a:rPr lang="ca" sz="1200">
                <a:latin typeface="EB Garamond"/>
                <a:ea typeface="EB Garamond"/>
                <a:cs typeface="EB Garamond"/>
                <a:sym typeface="EB Garamond"/>
              </a:rPr>
              <a:t>1, la página de destino es la página principal de Gatigos.</a:t>
            </a:r>
            <a:endParaRPr sz="1200">
              <a:latin typeface="EB Garamond"/>
              <a:ea typeface="EB Garamond"/>
              <a:cs typeface="EB Garamond"/>
              <a:sym typeface="EB Garamond"/>
            </a:endParaRPr>
          </a:p>
          <a:p>
            <a:pPr indent="-304800" lvl="0" marL="457200" rtl="0" algn="l">
              <a:lnSpc>
                <a:spcPct val="150000"/>
              </a:lnSpc>
              <a:spcBef>
                <a:spcPts val="0"/>
              </a:spcBef>
              <a:spcAft>
                <a:spcPts val="0"/>
              </a:spcAft>
              <a:buSzPts val="1200"/>
              <a:buFont typeface="EB Garamond"/>
              <a:buChar char="-"/>
            </a:pPr>
            <a:r>
              <a:rPr lang="ca" sz="1200">
                <a:latin typeface="EB Garamond"/>
                <a:ea typeface="EB Garamond"/>
                <a:cs typeface="EB Garamond"/>
                <a:sym typeface="EB Garamond"/>
              </a:rPr>
              <a:t>2, la página de destino es la página de productos para perros.</a:t>
            </a:r>
            <a:endParaRPr sz="1200">
              <a:latin typeface="EB Garamond"/>
              <a:ea typeface="EB Garamond"/>
              <a:cs typeface="EB Garamond"/>
              <a:sym typeface="EB Garamond"/>
            </a:endParaRPr>
          </a:p>
          <a:p>
            <a:pPr indent="-304800" lvl="0" marL="457200" rtl="0" algn="l">
              <a:lnSpc>
                <a:spcPct val="150000"/>
              </a:lnSpc>
              <a:spcBef>
                <a:spcPts val="0"/>
              </a:spcBef>
              <a:spcAft>
                <a:spcPts val="0"/>
              </a:spcAft>
              <a:buSzPts val="1200"/>
              <a:buFont typeface="EB Garamond"/>
              <a:buChar char="-"/>
            </a:pPr>
            <a:r>
              <a:rPr lang="ca" sz="1200">
                <a:latin typeface="EB Garamond"/>
                <a:ea typeface="EB Garamond"/>
                <a:cs typeface="EB Garamond"/>
                <a:sym typeface="EB Garamond"/>
              </a:rPr>
              <a:t>3, 4 y 5, las páginas de destino son las páginas de cada producto concreto. </a:t>
            </a:r>
            <a:endParaRPr sz="1200">
              <a:latin typeface="EB Garamond"/>
              <a:ea typeface="EB Garamond"/>
              <a:cs typeface="EB Garamond"/>
              <a:sym typeface="EB Garamond"/>
            </a:endParaRPr>
          </a:p>
          <a:p>
            <a:pPr indent="-304800" lvl="0" marL="457200" rtl="0" algn="l">
              <a:lnSpc>
                <a:spcPct val="150000"/>
              </a:lnSpc>
              <a:spcBef>
                <a:spcPts val="0"/>
              </a:spcBef>
              <a:spcAft>
                <a:spcPts val="0"/>
              </a:spcAft>
              <a:buSzPts val="1200"/>
              <a:buFont typeface="EB Garamond"/>
              <a:buChar char="-"/>
            </a:pPr>
            <a:r>
              <a:rPr lang="ca" sz="1200">
                <a:latin typeface="EB Garamond"/>
                <a:ea typeface="EB Garamond"/>
                <a:cs typeface="EB Garamond"/>
                <a:sym typeface="EB Garamond"/>
              </a:rPr>
              <a:t>6, la página de destino es la página de productos navideños para perros que dispondremos en nuestra web.</a:t>
            </a:r>
            <a:endParaRPr sz="1300">
              <a:solidFill>
                <a:schemeClr val="dk2"/>
              </a:solidFill>
              <a:latin typeface="Roboto"/>
              <a:ea typeface="Roboto"/>
              <a:cs typeface="Roboto"/>
              <a:sym typeface="Roboto"/>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61"/>
          <p:cNvSpPr txBox="1"/>
          <p:nvPr>
            <p:ph type="title"/>
          </p:nvPr>
        </p:nvSpPr>
        <p:spPr>
          <a:xfrm>
            <a:off x="421200" y="2204400"/>
            <a:ext cx="8301600" cy="73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4900">
                <a:latin typeface="Merriweather Black"/>
                <a:ea typeface="Merriweather Black"/>
                <a:cs typeface="Merriweather Black"/>
                <a:sym typeface="Merriweather Black"/>
              </a:rPr>
              <a:t>Páginas de aterrizaje</a:t>
            </a:r>
            <a:endParaRPr sz="5100">
              <a:latin typeface="Merriweather Black"/>
              <a:ea typeface="Merriweather Black"/>
              <a:cs typeface="Merriweather Black"/>
              <a:sym typeface="Merriweather Black"/>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nvSpPr>
        <p:spPr>
          <a:xfrm>
            <a:off x="0" y="-161650"/>
            <a:ext cx="3108000" cy="5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2800">
                <a:latin typeface="EB Garamond"/>
                <a:ea typeface="EB Garamond"/>
                <a:cs typeface="EB Garamond"/>
                <a:sym typeface="EB Garamond"/>
              </a:rPr>
              <a:t>Campañas </a:t>
            </a:r>
            <a:endParaRPr b="1" sz="2700">
              <a:solidFill>
                <a:schemeClr val="dk1"/>
              </a:solidFill>
              <a:latin typeface="EB Garamond"/>
              <a:ea typeface="EB Garamond"/>
              <a:cs typeface="EB Garamond"/>
              <a:sym typeface="EB Garamond"/>
            </a:endParaRPr>
          </a:p>
        </p:txBody>
      </p:sp>
      <p:sp>
        <p:nvSpPr>
          <p:cNvPr id="88" name="Google Shape;88;p17"/>
          <p:cNvSpPr txBox="1"/>
          <p:nvPr/>
        </p:nvSpPr>
        <p:spPr>
          <a:xfrm>
            <a:off x="2142600" y="0"/>
            <a:ext cx="7001400" cy="4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100">
                <a:solidFill>
                  <a:schemeClr val="dk1"/>
                </a:solidFill>
                <a:latin typeface="Roboto"/>
                <a:ea typeface="Roboto"/>
                <a:cs typeface="Roboto"/>
                <a:sym typeface="Roboto"/>
              </a:rPr>
              <a:t>BF = Black Friday    NV = Navidad	DIP = Dia del Perro     DIG = Dia del Gato   CM = Cumpleaños Mascota</a:t>
            </a:r>
            <a:endParaRPr b="1" sz="1100">
              <a:solidFill>
                <a:schemeClr val="dk1"/>
              </a:solidFill>
              <a:latin typeface="Roboto"/>
              <a:ea typeface="Roboto"/>
              <a:cs typeface="Roboto"/>
              <a:sym typeface="Roboto"/>
            </a:endParaRPr>
          </a:p>
        </p:txBody>
      </p:sp>
      <p:graphicFrame>
        <p:nvGraphicFramePr>
          <p:cNvPr id="89" name="Google Shape;89;p17"/>
          <p:cNvGraphicFramePr/>
          <p:nvPr/>
        </p:nvGraphicFramePr>
        <p:xfrm>
          <a:off x="327750" y="409800"/>
          <a:ext cx="3000000" cy="3000000"/>
        </p:xfrm>
        <a:graphic>
          <a:graphicData uri="http://schemas.openxmlformats.org/drawingml/2006/table">
            <a:tbl>
              <a:tblPr>
                <a:noFill/>
                <a:tableStyleId>{0FF9DBF7-1C8F-4758-90A2-C08A842E56DB}</a:tableStyleId>
              </a:tblPr>
              <a:tblGrid>
                <a:gridCol w="882800"/>
                <a:gridCol w="588525"/>
                <a:gridCol w="576775"/>
                <a:gridCol w="327000"/>
                <a:gridCol w="976975"/>
                <a:gridCol w="812175"/>
                <a:gridCol w="1047600"/>
                <a:gridCol w="1283000"/>
                <a:gridCol w="788625"/>
                <a:gridCol w="1188850"/>
              </a:tblGrid>
              <a:tr h="628575">
                <a:tc>
                  <a:txBody>
                    <a:bodyPr/>
                    <a:lstStyle/>
                    <a:p>
                      <a:pPr indent="0" lvl="0" marL="0" rtl="0" algn="ctr">
                        <a:spcBef>
                          <a:spcPts val="0"/>
                        </a:spcBef>
                        <a:spcAft>
                          <a:spcPts val="0"/>
                        </a:spcAft>
                        <a:buNone/>
                      </a:pPr>
                      <a:r>
                        <a:rPr b="1" lang="ca" sz="900">
                          <a:latin typeface="EB Garamond"/>
                          <a:ea typeface="EB Garamond"/>
                          <a:cs typeface="EB Garamond"/>
                          <a:sym typeface="EB Garamond"/>
                        </a:rPr>
                        <a:t>NOMBRE</a:t>
                      </a:r>
                      <a:endParaRPr b="1" sz="900">
                        <a:latin typeface="EB Garamond"/>
                        <a:ea typeface="EB Garamond"/>
                        <a:cs typeface="EB Garamond"/>
                        <a:sym typeface="EB Garamond"/>
                      </a:endParaRPr>
                    </a:p>
                  </a:txBody>
                  <a:tcPr marT="63500" marB="63500" marR="63500" marL="63500"/>
                </a:tc>
                <a:tc gridSpan="2">
                  <a:txBody>
                    <a:bodyPr/>
                    <a:lstStyle/>
                    <a:p>
                      <a:pPr indent="0" lvl="0" marL="0" rtl="0" algn="ctr">
                        <a:spcBef>
                          <a:spcPts val="0"/>
                        </a:spcBef>
                        <a:spcAft>
                          <a:spcPts val="0"/>
                        </a:spcAft>
                        <a:buNone/>
                      </a:pPr>
                      <a:r>
                        <a:rPr b="1" lang="ca" sz="900">
                          <a:latin typeface="EB Garamond"/>
                          <a:ea typeface="EB Garamond"/>
                          <a:cs typeface="EB Garamond"/>
                          <a:sym typeface="EB Garamond"/>
                        </a:rPr>
                        <a:t>VISITAS</a:t>
                      </a:r>
                      <a:endParaRPr b="1" sz="900">
                        <a:latin typeface="EB Garamond"/>
                        <a:ea typeface="EB Garamond"/>
                        <a:cs typeface="EB Garamond"/>
                        <a:sym typeface="EB Garamond"/>
                      </a:endParaRPr>
                    </a:p>
                  </a:txBody>
                  <a:tcPr marT="63500" marB="63500" marR="63500" marL="63500"/>
                </a:tc>
                <a:tc hMerge="1"/>
                <a:tc>
                  <a:txBody>
                    <a:bodyPr/>
                    <a:lstStyle/>
                    <a:p>
                      <a:pPr indent="0" lvl="0" marL="0" rtl="0" algn="ctr">
                        <a:spcBef>
                          <a:spcPts val="0"/>
                        </a:spcBef>
                        <a:spcAft>
                          <a:spcPts val="0"/>
                        </a:spcAft>
                        <a:buNone/>
                      </a:pPr>
                      <a:r>
                        <a:rPr b="1" lang="ca" sz="900">
                          <a:latin typeface="EB Garamond"/>
                          <a:ea typeface="EB Garamond"/>
                          <a:cs typeface="EB Garamond"/>
                          <a:sym typeface="EB Garamond"/>
                        </a:rPr>
                        <a:t>T</a:t>
                      </a:r>
                      <a:endParaRPr b="1" sz="900">
                        <a:latin typeface="EB Garamond"/>
                        <a:ea typeface="EB Garamond"/>
                        <a:cs typeface="EB Garamond"/>
                        <a:sym typeface="EB Garamond"/>
                      </a:endParaRPr>
                    </a:p>
                    <a:p>
                      <a:pPr indent="0" lvl="0" marL="0" rtl="0" algn="ctr">
                        <a:spcBef>
                          <a:spcPts val="0"/>
                        </a:spcBef>
                        <a:spcAft>
                          <a:spcPts val="0"/>
                        </a:spcAft>
                        <a:buNone/>
                      </a:pPr>
                      <a:r>
                        <a:rPr b="1" lang="ca" sz="900">
                          <a:latin typeface="EB Garamond"/>
                          <a:ea typeface="EB Garamond"/>
                          <a:cs typeface="EB Garamond"/>
                          <a:sym typeface="EB Garamond"/>
                        </a:rPr>
                        <a:t>I</a:t>
                      </a:r>
                      <a:endParaRPr b="1" sz="900">
                        <a:latin typeface="EB Garamond"/>
                        <a:ea typeface="EB Garamond"/>
                        <a:cs typeface="EB Garamond"/>
                        <a:sym typeface="EB Garamond"/>
                      </a:endParaRPr>
                    </a:p>
                    <a:p>
                      <a:pPr indent="0" lvl="0" marL="0" rtl="0" algn="ctr">
                        <a:spcBef>
                          <a:spcPts val="0"/>
                        </a:spcBef>
                        <a:spcAft>
                          <a:spcPts val="0"/>
                        </a:spcAft>
                        <a:buNone/>
                      </a:pPr>
                      <a:r>
                        <a:rPr b="1" lang="ca" sz="900">
                          <a:latin typeface="EB Garamond"/>
                          <a:ea typeface="EB Garamond"/>
                          <a:cs typeface="EB Garamond"/>
                          <a:sym typeface="EB Garamond"/>
                        </a:rPr>
                        <a:t>P</a:t>
                      </a:r>
                      <a:endParaRPr b="1" sz="900">
                        <a:latin typeface="EB Garamond"/>
                        <a:ea typeface="EB Garamond"/>
                        <a:cs typeface="EB Garamond"/>
                        <a:sym typeface="EB Garamond"/>
                      </a:endParaRPr>
                    </a:p>
                    <a:p>
                      <a:pPr indent="0" lvl="0" marL="0" rtl="0" algn="ctr">
                        <a:spcBef>
                          <a:spcPts val="0"/>
                        </a:spcBef>
                        <a:spcAft>
                          <a:spcPts val="0"/>
                        </a:spcAft>
                        <a:buNone/>
                      </a:pPr>
                      <a:r>
                        <a:rPr b="1" lang="ca" sz="900">
                          <a:latin typeface="EB Garamond"/>
                          <a:ea typeface="EB Garamond"/>
                          <a:cs typeface="EB Garamond"/>
                          <a:sym typeface="EB Garamond"/>
                        </a:rPr>
                        <a:t>O</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OBJETIVO</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TIPO DE MENSAJE</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SEGMENTACIÓN</a:t>
                      </a:r>
                      <a:endParaRPr b="1" sz="900">
                        <a:latin typeface="EB Garamond"/>
                        <a:ea typeface="EB Garamond"/>
                        <a:cs typeface="EB Garamond"/>
                        <a:sym typeface="EB Garamond"/>
                      </a:endParaRPr>
                    </a:p>
                    <a:p>
                      <a:pPr indent="0" lvl="0" marL="0" rtl="0" algn="ctr">
                        <a:spcBef>
                          <a:spcPts val="0"/>
                        </a:spcBef>
                        <a:spcAft>
                          <a:spcPts val="0"/>
                        </a:spcAft>
                        <a:buNone/>
                      </a:pPr>
                      <a:r>
                        <a:t/>
                      </a:r>
                      <a:endParaRPr b="1" sz="900">
                        <a:latin typeface="EB Garamond"/>
                        <a:ea typeface="EB Garamond"/>
                        <a:cs typeface="EB Garamond"/>
                        <a:sym typeface="EB Garamond"/>
                      </a:endParaRPr>
                    </a:p>
                    <a:p>
                      <a:pPr indent="0" lvl="0" marL="0" rtl="0" algn="ctr">
                        <a:spcBef>
                          <a:spcPts val="0"/>
                        </a:spcBef>
                        <a:spcAft>
                          <a:spcPts val="0"/>
                        </a:spcAft>
                        <a:buNone/>
                      </a:pPr>
                      <a:r>
                        <a:rPr b="1" lang="ca" sz="900">
                          <a:latin typeface="EB Garamond"/>
                          <a:ea typeface="EB Garamond"/>
                          <a:cs typeface="EB Garamond"/>
                          <a:sym typeface="EB Garamond"/>
                        </a:rPr>
                        <a:t>(Clientes Existentes)</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PERSONALIZACIÓN?</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FECHAS</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PÁGINAS</a:t>
                      </a:r>
                      <a:endParaRPr b="1" sz="900">
                        <a:latin typeface="EB Garamond"/>
                        <a:ea typeface="EB Garamond"/>
                        <a:cs typeface="EB Garamond"/>
                        <a:sym typeface="EB Garamond"/>
                      </a:endParaRPr>
                    </a:p>
                  </a:txBody>
                  <a:tcPr marT="63500" marB="63500" marR="63500" marL="63500"/>
                </a:tc>
              </a:tr>
              <a:tr h="391525">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BF</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4.308</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3.623</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A</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rPr lang="ca" sz="900">
                          <a:latin typeface="EB Garamond"/>
                          <a:ea typeface="EB Garamond"/>
                          <a:cs typeface="EB Garamond"/>
                          <a:sym typeface="EB Garamond"/>
                        </a:rPr>
                        <a:t>Ofrecer descuentos por Black Friday</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Promocional</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Tipo de Mascota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Perro / Gato</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Nombre + Tipo Mascota</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Productos vistos / comprados  recientemente</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18 - 31 Nov</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PI</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Especial BF</a:t>
                      </a:r>
                      <a:endParaRPr sz="900">
                        <a:latin typeface="EB Garamond"/>
                        <a:ea typeface="EB Garamond"/>
                        <a:cs typeface="EB Garamond"/>
                        <a:sym typeface="EB Garamond"/>
                      </a:endParaRPr>
                    </a:p>
                  </a:txBody>
                  <a:tcPr marT="63500" marB="63500" marR="63500" marL="63500"/>
                </a:tc>
              </a:tr>
              <a:tr h="391525">
                <a:tc vMerge="1"/>
                <a:tc vMerge="1"/>
                <a:tc>
                  <a:txBody>
                    <a:bodyPr/>
                    <a:lstStyle/>
                    <a:p>
                      <a:pPr indent="0" lvl="0" marL="0" rtl="0" algn="ctr">
                        <a:spcBef>
                          <a:spcPts val="0"/>
                        </a:spcBef>
                        <a:spcAft>
                          <a:spcPts val="0"/>
                        </a:spcAft>
                        <a:buNone/>
                      </a:pPr>
                      <a:r>
                        <a:rPr lang="ca" sz="900">
                          <a:latin typeface="EB Garamond"/>
                          <a:ea typeface="EB Garamond"/>
                          <a:cs typeface="EB Garamond"/>
                          <a:sym typeface="EB Garamond"/>
                        </a:rPr>
                        <a:t>685</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F</a:t>
                      </a:r>
                      <a:endParaRPr sz="900">
                        <a:latin typeface="EB Garamond"/>
                        <a:ea typeface="EB Garamond"/>
                        <a:cs typeface="EB Garamond"/>
                        <a:sym typeface="EB Garamond"/>
                      </a:endParaRPr>
                    </a:p>
                  </a:txBody>
                  <a:tcPr marT="63500" marB="63500" marR="63500" marL="63500"/>
                </a:tc>
                <a:tc vMerge="1"/>
                <a:tc vMerge="1"/>
                <a:tc vMerge="1"/>
                <a:tc vMerge="1"/>
                <a:tc vMerge="1"/>
                <a:tc vMerge="1"/>
              </a:tr>
              <a:tr h="391525">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NV</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4.776</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4.011</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A</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rPr lang="ca" sz="900">
                          <a:latin typeface="EB Garamond"/>
                          <a:ea typeface="EB Garamond"/>
                          <a:cs typeface="EB Garamond"/>
                          <a:sym typeface="EB Garamond"/>
                        </a:rPr>
                        <a:t>Ofrecer descuentos para regalar en Navidad</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Promocional</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Tipo de Mascota</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Perro / Gato</a:t>
                      </a:r>
                      <a:endParaRPr sz="900">
                        <a:latin typeface="EB Garamond"/>
                        <a:ea typeface="EB Garamond"/>
                        <a:cs typeface="EB Garamond"/>
                        <a:sym typeface="EB Garamond"/>
                      </a:endParaRPr>
                    </a:p>
                    <a:p>
                      <a:pPr indent="0" lvl="0" marL="0" rtl="0" algn="ctr">
                        <a:spcBef>
                          <a:spcPts val="0"/>
                        </a:spcBef>
                        <a:spcAft>
                          <a:spcPts val="0"/>
                        </a:spcAft>
                        <a:buNone/>
                      </a:pPr>
                      <a:r>
                        <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Nombre + Tipo Mascota</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Productos vistos / comprados  recientemente</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1 - 25 Dic</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PI</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Especial NV</a:t>
                      </a:r>
                      <a:endParaRPr sz="900">
                        <a:latin typeface="EB Garamond"/>
                        <a:ea typeface="EB Garamond"/>
                        <a:cs typeface="EB Garamond"/>
                        <a:sym typeface="EB Garamond"/>
                      </a:endParaRPr>
                    </a:p>
                  </a:txBody>
                  <a:tcPr marT="63500" marB="63500" marR="63500" marL="63500"/>
                </a:tc>
              </a:tr>
              <a:tr h="391525">
                <a:tc vMerge="1"/>
                <a:tc vMerge="1"/>
                <a:tc>
                  <a:txBody>
                    <a:bodyPr/>
                    <a:lstStyle/>
                    <a:p>
                      <a:pPr indent="0" lvl="0" marL="0" rtl="0" algn="ctr">
                        <a:spcBef>
                          <a:spcPts val="0"/>
                        </a:spcBef>
                        <a:spcAft>
                          <a:spcPts val="0"/>
                        </a:spcAft>
                        <a:buNone/>
                      </a:pPr>
                      <a:r>
                        <a:rPr lang="ca" sz="900">
                          <a:latin typeface="EB Garamond"/>
                          <a:ea typeface="EB Garamond"/>
                          <a:cs typeface="EB Garamond"/>
                          <a:sym typeface="EB Garamond"/>
                        </a:rPr>
                        <a:t>765</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F</a:t>
                      </a:r>
                      <a:endParaRPr sz="900">
                        <a:latin typeface="EB Garamond"/>
                        <a:ea typeface="EB Garamond"/>
                        <a:cs typeface="EB Garamond"/>
                        <a:sym typeface="EB Garamond"/>
                      </a:endParaRPr>
                    </a:p>
                  </a:txBody>
                  <a:tcPr marT="63500" marB="63500" marR="63500" marL="63500"/>
                </a:tc>
                <a:tc vMerge="1"/>
                <a:tc vMerge="1"/>
                <a:tc vMerge="1"/>
                <a:tc vMerge="1"/>
                <a:tc vMerge="1"/>
                <a:tc vMerge="1"/>
              </a:tr>
              <a:tr h="391525">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DIP</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2.815</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2.369</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A</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rPr lang="ca" sz="900">
                          <a:latin typeface="EB Garamond"/>
                          <a:ea typeface="EB Garamond"/>
                          <a:cs typeface="EB Garamond"/>
                          <a:sym typeface="EB Garamond"/>
                        </a:rPr>
                        <a:t>Ofrecer descuentos por el dia del perro</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Promocional</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NO</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Nombre + Tipo Mascota</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Productos vistos / comprados  recientemente</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11 - 21 Jul</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PI</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Especial DIP</a:t>
                      </a:r>
                      <a:endParaRPr sz="900">
                        <a:latin typeface="EB Garamond"/>
                        <a:ea typeface="EB Garamond"/>
                        <a:cs typeface="EB Garamond"/>
                        <a:sym typeface="EB Garamond"/>
                      </a:endParaRPr>
                    </a:p>
                  </a:txBody>
                  <a:tcPr marT="63500" marB="63500" marR="63500" marL="63500"/>
                </a:tc>
              </a:tr>
              <a:tr h="391525">
                <a:tc vMerge="1"/>
                <a:tc vMerge="1"/>
                <a:tc>
                  <a:txBody>
                    <a:bodyPr/>
                    <a:lstStyle/>
                    <a:p>
                      <a:pPr indent="0" lvl="0" marL="0" rtl="0" algn="ctr">
                        <a:spcBef>
                          <a:spcPts val="0"/>
                        </a:spcBef>
                        <a:spcAft>
                          <a:spcPts val="0"/>
                        </a:spcAft>
                        <a:buNone/>
                      </a:pPr>
                      <a:r>
                        <a:rPr lang="ca" sz="900">
                          <a:latin typeface="EB Garamond"/>
                          <a:ea typeface="EB Garamond"/>
                          <a:cs typeface="EB Garamond"/>
                          <a:sym typeface="EB Garamond"/>
                        </a:rPr>
                        <a:t>446</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F</a:t>
                      </a:r>
                      <a:endParaRPr sz="900">
                        <a:latin typeface="EB Garamond"/>
                        <a:ea typeface="EB Garamond"/>
                        <a:cs typeface="EB Garamond"/>
                        <a:sym typeface="EB Garamond"/>
                      </a:endParaRPr>
                    </a:p>
                  </a:txBody>
                  <a:tcPr marT="63500" marB="63500" marR="63500" marL="63500"/>
                </a:tc>
                <a:tc vMerge="1"/>
                <a:tc vMerge="1"/>
                <a:tc vMerge="1"/>
                <a:tc vMerge="1"/>
                <a:tc vMerge="1"/>
                <a:tc vMerge="1"/>
              </a:tr>
              <a:tr h="391525">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DIG</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3.742</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3.240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A</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rPr lang="ca" sz="900">
                          <a:latin typeface="EB Garamond"/>
                          <a:ea typeface="EB Garamond"/>
                          <a:cs typeface="EB Garamond"/>
                          <a:sym typeface="EB Garamond"/>
                        </a:rPr>
                        <a:t>Ofrecer descuentos por el dia del gato</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Promocional</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NO</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Nombre + Tipo Mascota</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Productos vistos / comprados  recientemente</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28 Jul - 8 Ago</a:t>
                      </a:r>
                      <a:endParaRPr sz="9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PI</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Especial DIG</a:t>
                      </a:r>
                      <a:endParaRPr sz="900">
                        <a:latin typeface="EB Garamond"/>
                        <a:ea typeface="EB Garamond"/>
                        <a:cs typeface="EB Garamond"/>
                        <a:sym typeface="EB Garamond"/>
                      </a:endParaRPr>
                    </a:p>
                  </a:txBody>
                  <a:tcPr marT="63500" marB="63500" marR="63500" marL="63500"/>
                </a:tc>
              </a:tr>
              <a:tr h="391525">
                <a:tc vMerge="1"/>
                <a:tc vMerge="1"/>
                <a:tc>
                  <a:txBody>
                    <a:bodyPr/>
                    <a:lstStyle/>
                    <a:p>
                      <a:pPr indent="0" lvl="0" marL="0" rtl="0" algn="ctr">
                        <a:spcBef>
                          <a:spcPts val="0"/>
                        </a:spcBef>
                        <a:spcAft>
                          <a:spcPts val="0"/>
                        </a:spcAft>
                        <a:buNone/>
                      </a:pPr>
                      <a:r>
                        <a:rPr lang="ca" sz="900">
                          <a:latin typeface="EB Garamond"/>
                          <a:ea typeface="EB Garamond"/>
                          <a:cs typeface="EB Garamond"/>
                          <a:sym typeface="EB Garamond"/>
                        </a:rPr>
                        <a:t>502</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F</a:t>
                      </a:r>
                      <a:endParaRPr sz="900">
                        <a:latin typeface="EB Garamond"/>
                        <a:ea typeface="EB Garamond"/>
                        <a:cs typeface="EB Garamond"/>
                        <a:sym typeface="EB Garamond"/>
                      </a:endParaRPr>
                    </a:p>
                  </a:txBody>
                  <a:tcPr marT="63500" marB="63500" marR="63500" marL="63500"/>
                </a:tc>
                <a:tc vMerge="1"/>
                <a:tc vMerge="1"/>
                <a:tc vMerge="1"/>
                <a:tc vMerge="1"/>
                <a:tc vMerge="1"/>
                <a:tc vMerge="1"/>
              </a:tr>
              <a:tr h="749175">
                <a:tc>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CM</a:t>
                      </a:r>
                      <a:endParaRPr sz="900">
                        <a:latin typeface="EB Garamond"/>
                        <a:ea typeface="EB Garamond"/>
                        <a:cs typeface="EB Garamond"/>
                        <a:sym typeface="EB Garamond"/>
                      </a:endParaRPr>
                    </a:p>
                  </a:txBody>
                  <a:tcPr marT="63500" marB="63500" marR="63500" marL="63500"/>
                </a:tc>
                <a:tc gridSpan="2">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1.159</a:t>
                      </a:r>
                      <a:endParaRPr sz="900">
                        <a:latin typeface="EB Garamond"/>
                        <a:ea typeface="EB Garamond"/>
                        <a:cs typeface="EB Garamond"/>
                        <a:sym typeface="EB Garamond"/>
                      </a:endParaRPr>
                    </a:p>
                  </a:txBody>
                  <a:tcPr marT="63500" marB="63500" marR="63500" marL="63500"/>
                </a:tc>
                <a:tc hMerge="1"/>
                <a:tc>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F</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Ofrecer descuentos por cumpleaños de la mascota</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Personal</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Tipo de Mascota</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Perro / Gato</a:t>
                      </a:r>
                      <a:endParaRPr sz="900">
                        <a:latin typeface="EB Garamond"/>
                        <a:ea typeface="EB Garamond"/>
                        <a:cs typeface="EB Garamond"/>
                        <a:sym typeface="EB Garamond"/>
                      </a:endParaRPr>
                    </a:p>
                    <a:p>
                      <a:pPr indent="0" lvl="0" marL="0" rtl="0" algn="ctr">
                        <a:spcBef>
                          <a:spcPts val="0"/>
                        </a:spcBef>
                        <a:spcAft>
                          <a:spcPts val="0"/>
                        </a:spcAft>
                        <a:buNone/>
                      </a:pPr>
                      <a:r>
                        <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l">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Nombre + Cumpleaños Mascota + Edad Mascota</a:t>
                      </a:r>
                      <a:endParaRPr sz="900">
                        <a:latin typeface="EB Garamond"/>
                        <a:ea typeface="EB Garamond"/>
                        <a:cs typeface="EB Garamond"/>
                        <a:sym typeface="EB Garamond"/>
                      </a:endParaRPr>
                    </a:p>
                    <a:p>
                      <a:pPr indent="0" lvl="0" marL="0" rtl="0" algn="ctr">
                        <a:spcBef>
                          <a:spcPts val="0"/>
                        </a:spcBef>
                        <a:spcAft>
                          <a:spcPts val="0"/>
                        </a:spcAft>
                        <a:buNone/>
                      </a:pPr>
                      <a:r>
                        <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Siempre Activa</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900">
                        <a:latin typeface="EB Garamond"/>
                        <a:ea typeface="EB Garamond"/>
                        <a:cs typeface="EB Garamond"/>
                        <a:sym typeface="EB Garamond"/>
                      </a:endParaRPr>
                    </a:p>
                    <a:p>
                      <a:pPr indent="0" lvl="0" marL="0" rtl="0" algn="ctr">
                        <a:spcBef>
                          <a:spcPts val="0"/>
                        </a:spcBef>
                        <a:spcAft>
                          <a:spcPts val="0"/>
                        </a:spcAft>
                        <a:buNone/>
                      </a:pPr>
                      <a:r>
                        <a:rPr lang="ca" sz="900">
                          <a:latin typeface="EB Garamond"/>
                          <a:ea typeface="EB Garamond"/>
                          <a:cs typeface="EB Garamond"/>
                          <a:sym typeface="EB Garamond"/>
                        </a:rPr>
                        <a:t>Mi Perfil</a:t>
                      </a:r>
                      <a:endParaRPr sz="900">
                        <a:latin typeface="EB Garamond"/>
                        <a:ea typeface="EB Garamond"/>
                        <a:cs typeface="EB Garamond"/>
                        <a:sym typeface="EB Garamond"/>
                      </a:endParaRPr>
                    </a:p>
                    <a:p>
                      <a:pPr indent="0" lvl="0" marL="0" rtl="0" algn="ctr">
                        <a:spcBef>
                          <a:spcPts val="0"/>
                        </a:spcBef>
                        <a:spcAft>
                          <a:spcPts val="0"/>
                        </a:spcAft>
                        <a:buNone/>
                      </a:pPr>
                      <a:r>
                        <a:t/>
                      </a:r>
                      <a:endParaRPr sz="900">
                        <a:latin typeface="EB Garamond"/>
                        <a:ea typeface="EB Garamond"/>
                        <a:cs typeface="EB Garamond"/>
                        <a:sym typeface="EB Garamond"/>
                      </a:endParaRPr>
                    </a:p>
                  </a:txBody>
                  <a:tcPr marT="63500" marB="63500" marR="63500" marL="63500"/>
                </a:tc>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pic>
        <p:nvPicPr>
          <p:cNvPr id="342" name="Google Shape;342;p62"/>
          <p:cNvPicPr preferRelativeResize="0"/>
          <p:nvPr/>
        </p:nvPicPr>
        <p:blipFill rotWithShape="1">
          <a:blip r:embed="rId3">
            <a:alphaModFix/>
          </a:blip>
          <a:srcRect b="0" l="0" r="0" t="50896"/>
          <a:stretch/>
        </p:blipFill>
        <p:spPr>
          <a:xfrm>
            <a:off x="69000" y="32588"/>
            <a:ext cx="3661800" cy="5078324"/>
          </a:xfrm>
          <a:prstGeom prst="rect">
            <a:avLst/>
          </a:prstGeom>
          <a:noFill/>
          <a:ln cap="flat" cmpd="sng" w="9525">
            <a:solidFill>
              <a:srgbClr val="000000"/>
            </a:solidFill>
            <a:prstDash val="solid"/>
            <a:round/>
            <a:headEnd len="sm" w="sm" type="none"/>
            <a:tailEnd len="sm" w="sm" type="none"/>
          </a:ln>
        </p:spPr>
      </p:pic>
      <p:pic>
        <p:nvPicPr>
          <p:cNvPr id="343" name="Google Shape;343;p62" title="producto.png"/>
          <p:cNvPicPr preferRelativeResize="0"/>
          <p:nvPr/>
        </p:nvPicPr>
        <p:blipFill rotWithShape="1">
          <a:blip r:embed="rId4">
            <a:alphaModFix/>
          </a:blip>
          <a:srcRect b="0" l="0" r="4297" t="0"/>
          <a:stretch/>
        </p:blipFill>
        <p:spPr>
          <a:xfrm>
            <a:off x="4206825" y="1135725"/>
            <a:ext cx="4888849" cy="2872049"/>
          </a:xfrm>
          <a:prstGeom prst="rect">
            <a:avLst/>
          </a:prstGeom>
          <a:noFill/>
          <a:ln cap="flat" cmpd="sng" w="19050">
            <a:solidFill>
              <a:schemeClr val="dk2"/>
            </a:solidFill>
            <a:prstDash val="solid"/>
            <a:round/>
            <a:headEnd len="sm" w="sm" type="none"/>
            <a:tailEnd len="sm" w="sm" type="none"/>
          </a:ln>
        </p:spPr>
      </p:pic>
      <p:pic>
        <p:nvPicPr>
          <p:cNvPr id="344" name="Google Shape;344;p62"/>
          <p:cNvPicPr preferRelativeResize="0"/>
          <p:nvPr/>
        </p:nvPicPr>
        <p:blipFill rotWithShape="1">
          <a:blip r:embed="rId3">
            <a:alphaModFix/>
          </a:blip>
          <a:srcRect b="38292" l="65836" r="6489" t="54873"/>
          <a:stretch/>
        </p:blipFill>
        <p:spPr>
          <a:xfrm>
            <a:off x="4343900" y="2045550"/>
            <a:ext cx="1507275" cy="1051276"/>
          </a:xfrm>
          <a:prstGeom prst="rect">
            <a:avLst/>
          </a:prstGeom>
          <a:noFill/>
          <a:ln>
            <a:noFill/>
          </a:ln>
        </p:spPr>
      </p:pic>
      <p:sp>
        <p:nvSpPr>
          <p:cNvPr id="345" name="Google Shape;345;p62"/>
          <p:cNvSpPr/>
          <p:nvPr/>
        </p:nvSpPr>
        <p:spPr>
          <a:xfrm rot="1315758">
            <a:off x="3600256" y="2171794"/>
            <a:ext cx="723768" cy="246734"/>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63"/>
          <p:cNvSpPr txBox="1"/>
          <p:nvPr>
            <p:ph type="title"/>
          </p:nvPr>
        </p:nvSpPr>
        <p:spPr>
          <a:xfrm>
            <a:off x="421200" y="1717050"/>
            <a:ext cx="8301600" cy="170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000">
                <a:latin typeface="Merriweather Black"/>
                <a:ea typeface="Merriweather Black"/>
                <a:cs typeface="Merriweather Black"/>
                <a:sym typeface="Merriweather Black"/>
              </a:rPr>
              <a:t>Gestión de la BD en mailchimp</a:t>
            </a:r>
            <a:endParaRPr sz="5200">
              <a:latin typeface="Merriweather Black"/>
              <a:ea typeface="Merriweather Black"/>
              <a:cs typeface="Merriweather Black"/>
              <a:sym typeface="Merriweather Black"/>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pic>
        <p:nvPicPr>
          <p:cNvPr id="355" name="Google Shape;355;p64"/>
          <p:cNvPicPr preferRelativeResize="0"/>
          <p:nvPr/>
        </p:nvPicPr>
        <p:blipFill>
          <a:blip r:embed="rId3">
            <a:alphaModFix/>
          </a:blip>
          <a:stretch>
            <a:fillRect/>
          </a:stretch>
        </p:blipFill>
        <p:spPr>
          <a:xfrm>
            <a:off x="929025" y="883300"/>
            <a:ext cx="7285949" cy="4201526"/>
          </a:xfrm>
          <a:prstGeom prst="rect">
            <a:avLst/>
          </a:prstGeom>
          <a:noFill/>
          <a:ln cap="flat" cmpd="sng" w="9525">
            <a:solidFill>
              <a:schemeClr val="dk2"/>
            </a:solidFill>
            <a:prstDash val="solid"/>
            <a:round/>
            <a:headEnd len="sm" w="sm" type="none"/>
            <a:tailEnd len="sm" w="sm" type="none"/>
          </a:ln>
        </p:spPr>
      </p:pic>
      <p:sp>
        <p:nvSpPr>
          <p:cNvPr id="356" name="Google Shape;356;p64"/>
          <p:cNvSpPr txBox="1"/>
          <p:nvPr/>
        </p:nvSpPr>
        <p:spPr>
          <a:xfrm>
            <a:off x="156575" y="129750"/>
            <a:ext cx="5963400" cy="60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700">
                <a:latin typeface="EB Garamond"/>
                <a:ea typeface="EB Garamond"/>
                <a:cs typeface="EB Garamond"/>
                <a:sym typeface="EB Garamond"/>
              </a:rPr>
              <a:t>Cómo añadir suscriptores a una lista</a:t>
            </a:r>
            <a:endParaRPr b="1" sz="2700">
              <a:latin typeface="EB Garamond"/>
              <a:ea typeface="EB Garamond"/>
              <a:cs typeface="EB Garamond"/>
              <a:sym typeface="EB Garamon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65"/>
          <p:cNvSpPr txBox="1"/>
          <p:nvPr/>
        </p:nvSpPr>
        <p:spPr>
          <a:xfrm>
            <a:off x="140550" y="150225"/>
            <a:ext cx="5939400" cy="145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ca" sz="2600">
                <a:latin typeface="EB Garamond"/>
                <a:ea typeface="EB Garamond"/>
                <a:cs typeface="EB Garamond"/>
                <a:sym typeface="EB Garamond"/>
              </a:rPr>
              <a:t>Cómo</a:t>
            </a:r>
            <a:r>
              <a:rPr b="1" lang="ca" sz="2600">
                <a:latin typeface="EB Garamond"/>
                <a:ea typeface="EB Garamond"/>
                <a:cs typeface="EB Garamond"/>
                <a:sym typeface="EB Garamond"/>
              </a:rPr>
              <a:t> añadir </a:t>
            </a:r>
            <a:r>
              <a:rPr b="1" lang="ca" sz="2600">
                <a:latin typeface="EB Garamond"/>
                <a:ea typeface="EB Garamond"/>
                <a:cs typeface="EB Garamond"/>
                <a:sym typeface="EB Garamond"/>
              </a:rPr>
              <a:t>suscriptores</a:t>
            </a:r>
            <a:r>
              <a:rPr b="1" lang="ca" sz="2600">
                <a:latin typeface="EB Garamond"/>
                <a:ea typeface="EB Garamond"/>
                <a:cs typeface="EB Garamond"/>
                <a:sym typeface="EB Garamond"/>
              </a:rPr>
              <a:t> a una lista</a:t>
            </a:r>
            <a:endParaRPr b="1" sz="1800">
              <a:latin typeface="EB Garamond"/>
              <a:ea typeface="EB Garamond"/>
              <a:cs typeface="EB Garamond"/>
              <a:sym typeface="EB Garamond"/>
            </a:endParaRPr>
          </a:p>
          <a:p>
            <a:pPr indent="-342900" lvl="0" marL="457200" rtl="0" algn="l">
              <a:lnSpc>
                <a:spcPct val="150000"/>
              </a:lnSpc>
              <a:spcBef>
                <a:spcPts val="0"/>
              </a:spcBef>
              <a:spcAft>
                <a:spcPts val="0"/>
              </a:spcAft>
              <a:buSzPts val="1800"/>
              <a:buFont typeface="EB Garamond"/>
              <a:buChar char="●"/>
            </a:pPr>
            <a:r>
              <a:rPr b="1" lang="ca" sz="1800">
                <a:latin typeface="EB Garamond"/>
                <a:ea typeface="EB Garamond"/>
                <a:cs typeface="EB Garamond"/>
                <a:sym typeface="EB Garamond"/>
              </a:rPr>
              <a:t>Añadir un suscriptor único</a:t>
            </a:r>
            <a:endParaRPr b="1" sz="1800">
              <a:latin typeface="EB Garamond"/>
              <a:ea typeface="EB Garamond"/>
              <a:cs typeface="EB Garamond"/>
              <a:sym typeface="EB Garamond"/>
            </a:endParaRPr>
          </a:p>
          <a:p>
            <a:pPr indent="-342900" lvl="1" marL="914400" rtl="0" algn="l">
              <a:lnSpc>
                <a:spcPct val="150000"/>
              </a:lnSpc>
              <a:spcBef>
                <a:spcPts val="0"/>
              </a:spcBef>
              <a:spcAft>
                <a:spcPts val="0"/>
              </a:spcAft>
              <a:buSzPts val="1800"/>
              <a:buFont typeface="EB Garamond"/>
              <a:buChar char="○"/>
            </a:pPr>
            <a:r>
              <a:rPr lang="ca" sz="1800">
                <a:latin typeface="EB Garamond"/>
                <a:ea typeface="EB Garamond"/>
                <a:cs typeface="EB Garamond"/>
                <a:sym typeface="EB Garamond"/>
              </a:rPr>
              <a:t>Formularios en ferias y eventos</a:t>
            </a:r>
            <a:endParaRPr sz="1800">
              <a:latin typeface="EB Garamond"/>
              <a:ea typeface="EB Garamond"/>
              <a:cs typeface="EB Garamond"/>
              <a:sym typeface="EB Garamond"/>
            </a:endParaRPr>
          </a:p>
          <a:p>
            <a:pPr indent="0" lvl="0" marL="457200" rtl="0" algn="l">
              <a:lnSpc>
                <a:spcPct val="115000"/>
              </a:lnSpc>
              <a:spcBef>
                <a:spcPts val="0"/>
              </a:spcBef>
              <a:spcAft>
                <a:spcPts val="0"/>
              </a:spcAft>
              <a:buNone/>
            </a:pPr>
            <a:r>
              <a:t/>
            </a:r>
            <a:endParaRPr b="1" sz="1900" u="sng">
              <a:latin typeface="EB Garamond"/>
              <a:ea typeface="EB Garamond"/>
              <a:cs typeface="EB Garamond"/>
              <a:sym typeface="EB Garamond"/>
            </a:endParaRPr>
          </a:p>
        </p:txBody>
      </p:sp>
      <p:pic>
        <p:nvPicPr>
          <p:cNvPr id="362" name="Google Shape;362;p65"/>
          <p:cNvPicPr preferRelativeResize="0"/>
          <p:nvPr/>
        </p:nvPicPr>
        <p:blipFill>
          <a:blip r:embed="rId3">
            <a:alphaModFix/>
          </a:blip>
          <a:stretch>
            <a:fillRect/>
          </a:stretch>
        </p:blipFill>
        <p:spPr>
          <a:xfrm>
            <a:off x="6586000" y="83963"/>
            <a:ext cx="2240024" cy="5020724"/>
          </a:xfrm>
          <a:prstGeom prst="rect">
            <a:avLst/>
          </a:prstGeom>
          <a:noFill/>
          <a:ln cap="flat" cmpd="sng" w="9525">
            <a:solidFill>
              <a:schemeClr val="dk2"/>
            </a:solidFill>
            <a:prstDash val="solid"/>
            <a:round/>
            <a:headEnd len="sm" w="sm" type="none"/>
            <a:tailEnd len="sm" w="sm" type="none"/>
          </a:ln>
        </p:spPr>
      </p:pic>
      <p:pic>
        <p:nvPicPr>
          <p:cNvPr id="363" name="Google Shape;363;p65"/>
          <p:cNvPicPr preferRelativeResize="0"/>
          <p:nvPr/>
        </p:nvPicPr>
        <p:blipFill>
          <a:blip r:embed="rId4">
            <a:alphaModFix/>
          </a:blip>
          <a:stretch>
            <a:fillRect/>
          </a:stretch>
        </p:blipFill>
        <p:spPr>
          <a:xfrm>
            <a:off x="454747" y="1776950"/>
            <a:ext cx="5625098" cy="3243776"/>
          </a:xfrm>
          <a:prstGeom prst="rect">
            <a:avLst/>
          </a:prstGeom>
          <a:noFill/>
          <a:ln cap="flat" cmpd="sng" w="9525">
            <a:solidFill>
              <a:schemeClr val="dk2"/>
            </a:solidFill>
            <a:prstDash val="solid"/>
            <a:round/>
            <a:headEnd len="sm" w="sm" type="none"/>
            <a:tailEnd len="sm" w="sm" type="none"/>
          </a:ln>
        </p:spPr>
      </p:pic>
      <p:sp>
        <p:nvSpPr>
          <p:cNvPr id="364" name="Google Shape;364;p65"/>
          <p:cNvSpPr/>
          <p:nvPr/>
        </p:nvSpPr>
        <p:spPr>
          <a:xfrm>
            <a:off x="5059500" y="2532975"/>
            <a:ext cx="730200" cy="122700"/>
          </a:xfrm>
          <a:prstGeom prst="roundRect">
            <a:avLst>
              <a:gd fmla="val 16667" name="adj"/>
            </a:avLst>
          </a:prstGeom>
          <a:solidFill>
            <a:srgbClr val="CCCCCC">
              <a:alpha val="0"/>
            </a:srgbClr>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66"/>
          <p:cNvSpPr txBox="1"/>
          <p:nvPr/>
        </p:nvSpPr>
        <p:spPr>
          <a:xfrm>
            <a:off x="140550" y="53900"/>
            <a:ext cx="8862900" cy="44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ca" sz="2300">
                <a:latin typeface="EB Garamond"/>
                <a:ea typeface="EB Garamond"/>
                <a:cs typeface="EB Garamond"/>
                <a:sym typeface="EB Garamond"/>
              </a:rPr>
              <a:t>Cómo añadir suscriptores a una lista</a:t>
            </a:r>
            <a:endParaRPr b="1" sz="2300">
              <a:latin typeface="EB Garamond"/>
              <a:ea typeface="EB Garamond"/>
              <a:cs typeface="EB Garamond"/>
              <a:sym typeface="EB Garamond"/>
            </a:endParaRPr>
          </a:p>
          <a:p>
            <a:pPr indent="-330200" lvl="0" marL="457200" rtl="0" algn="l">
              <a:lnSpc>
                <a:spcPct val="150000"/>
              </a:lnSpc>
              <a:spcBef>
                <a:spcPts val="0"/>
              </a:spcBef>
              <a:spcAft>
                <a:spcPts val="0"/>
              </a:spcAft>
              <a:buSzPts val="1600"/>
              <a:buFont typeface="EB Garamond"/>
              <a:buChar char="●"/>
            </a:pPr>
            <a:r>
              <a:rPr b="1" lang="ca" sz="1600">
                <a:latin typeface="EB Garamond"/>
                <a:ea typeface="EB Garamond"/>
                <a:cs typeface="EB Garamond"/>
                <a:sym typeface="EB Garamond"/>
              </a:rPr>
              <a:t>Importar desde un archivo</a:t>
            </a:r>
            <a:endParaRPr b="1" sz="1600">
              <a:latin typeface="EB Garamond"/>
              <a:ea typeface="EB Garamond"/>
              <a:cs typeface="EB Garamond"/>
              <a:sym typeface="EB Garamond"/>
            </a:endParaRPr>
          </a:p>
          <a:p>
            <a:pPr indent="-330200" lvl="1" marL="914400" rtl="0" algn="l">
              <a:lnSpc>
                <a:spcPct val="150000"/>
              </a:lnSpc>
              <a:spcBef>
                <a:spcPts val="0"/>
              </a:spcBef>
              <a:spcAft>
                <a:spcPts val="0"/>
              </a:spcAft>
              <a:buSzPts val="1600"/>
              <a:buFont typeface="EB Garamond"/>
              <a:buChar char="○"/>
            </a:pPr>
            <a:r>
              <a:rPr lang="ca" sz="1600">
                <a:latin typeface="EB Garamond"/>
                <a:ea typeface="EB Garamond"/>
                <a:cs typeface="EB Garamond"/>
                <a:sym typeface="EB Garamond"/>
              </a:rPr>
              <a:t>Formularios en ferias y eventos</a:t>
            </a:r>
            <a:endParaRPr sz="1600">
              <a:latin typeface="EB Garamond"/>
              <a:ea typeface="EB Garamond"/>
              <a:cs typeface="EB Garamond"/>
              <a:sym typeface="EB Garamond"/>
            </a:endParaRPr>
          </a:p>
          <a:p>
            <a:pPr indent="-330200" lvl="0" marL="457200" rtl="0" algn="l">
              <a:lnSpc>
                <a:spcPct val="150000"/>
              </a:lnSpc>
              <a:spcBef>
                <a:spcPts val="0"/>
              </a:spcBef>
              <a:spcAft>
                <a:spcPts val="0"/>
              </a:spcAft>
              <a:buSzPts val="1600"/>
              <a:buFont typeface="EB Garamond"/>
              <a:buChar char="●"/>
            </a:pPr>
            <a:r>
              <a:rPr b="1" lang="ca" sz="1600">
                <a:latin typeface="EB Garamond"/>
                <a:ea typeface="EB Garamond"/>
                <a:cs typeface="EB Garamond"/>
                <a:sym typeface="EB Garamond"/>
              </a:rPr>
              <a:t>Copiar y pegar</a:t>
            </a:r>
            <a:endParaRPr b="1" sz="1600">
              <a:latin typeface="EB Garamond"/>
              <a:ea typeface="EB Garamond"/>
              <a:cs typeface="EB Garamond"/>
              <a:sym typeface="EB Garamond"/>
            </a:endParaRPr>
          </a:p>
          <a:p>
            <a:pPr indent="-330200" lvl="1" marL="914400" rtl="0" algn="l">
              <a:lnSpc>
                <a:spcPct val="150000"/>
              </a:lnSpc>
              <a:spcBef>
                <a:spcPts val="0"/>
              </a:spcBef>
              <a:spcAft>
                <a:spcPts val="0"/>
              </a:spcAft>
              <a:buSzPts val="1600"/>
              <a:buFont typeface="EB Garamond"/>
              <a:buChar char="○"/>
            </a:pPr>
            <a:r>
              <a:rPr lang="ca" sz="1600">
                <a:latin typeface="EB Garamond"/>
                <a:ea typeface="EB Garamond"/>
                <a:cs typeface="EB Garamond"/>
                <a:sym typeface="EB Garamond"/>
              </a:rPr>
              <a:t>Formularios en ferias y eventos</a:t>
            </a:r>
            <a:endParaRPr sz="1600">
              <a:latin typeface="EB Garamond"/>
              <a:ea typeface="EB Garamond"/>
              <a:cs typeface="EB Garamond"/>
              <a:sym typeface="EB Garamond"/>
            </a:endParaRPr>
          </a:p>
          <a:p>
            <a:pPr indent="-330200" lvl="0" marL="457200" rtl="0" algn="l">
              <a:lnSpc>
                <a:spcPct val="150000"/>
              </a:lnSpc>
              <a:spcBef>
                <a:spcPts val="0"/>
              </a:spcBef>
              <a:spcAft>
                <a:spcPts val="0"/>
              </a:spcAft>
              <a:buSzPts val="1600"/>
              <a:buFont typeface="EB Garamond"/>
              <a:buChar char="●"/>
            </a:pPr>
            <a:r>
              <a:rPr b="1" lang="ca" sz="1600">
                <a:latin typeface="EB Garamond"/>
                <a:ea typeface="EB Garamond"/>
                <a:cs typeface="EB Garamond"/>
                <a:sym typeface="EB Garamond"/>
              </a:rPr>
              <a:t>Conexión con otras aplicaciones</a:t>
            </a:r>
            <a:endParaRPr sz="1600">
              <a:latin typeface="EB Garamond"/>
              <a:ea typeface="EB Garamond"/>
              <a:cs typeface="EB Garamond"/>
              <a:sym typeface="EB Garamond"/>
            </a:endParaRPr>
          </a:p>
          <a:p>
            <a:pPr indent="0" lvl="0" marL="457200" rtl="0" algn="l">
              <a:lnSpc>
                <a:spcPct val="115000"/>
              </a:lnSpc>
              <a:spcBef>
                <a:spcPts val="0"/>
              </a:spcBef>
              <a:spcAft>
                <a:spcPts val="0"/>
              </a:spcAft>
              <a:buNone/>
            </a:pPr>
            <a:r>
              <a:t/>
            </a:r>
            <a:endParaRPr b="1" sz="1600" u="sng">
              <a:latin typeface="EB Garamond"/>
              <a:ea typeface="EB Garamond"/>
              <a:cs typeface="EB Garamond"/>
              <a:sym typeface="EB Garamond"/>
            </a:endParaRPr>
          </a:p>
        </p:txBody>
      </p:sp>
      <p:pic>
        <p:nvPicPr>
          <p:cNvPr id="370" name="Google Shape;370;p66"/>
          <p:cNvPicPr preferRelativeResize="0"/>
          <p:nvPr/>
        </p:nvPicPr>
        <p:blipFill rotWithShape="1">
          <a:blip r:embed="rId3">
            <a:alphaModFix/>
          </a:blip>
          <a:srcRect b="20729" l="0" r="15888" t="0"/>
          <a:stretch/>
        </p:blipFill>
        <p:spPr>
          <a:xfrm>
            <a:off x="3812200" y="658500"/>
            <a:ext cx="5191250" cy="2823751"/>
          </a:xfrm>
          <a:prstGeom prst="rect">
            <a:avLst/>
          </a:prstGeom>
          <a:noFill/>
          <a:ln cap="flat" cmpd="sng" w="9525">
            <a:solidFill>
              <a:schemeClr val="dk2"/>
            </a:solidFill>
            <a:prstDash val="solid"/>
            <a:round/>
            <a:headEnd len="sm" w="sm" type="none"/>
            <a:tailEnd len="sm" w="sm" type="none"/>
          </a:ln>
        </p:spPr>
      </p:pic>
      <p:pic>
        <p:nvPicPr>
          <p:cNvPr id="371" name="Google Shape;371;p66"/>
          <p:cNvPicPr preferRelativeResize="0"/>
          <p:nvPr/>
        </p:nvPicPr>
        <p:blipFill>
          <a:blip r:embed="rId4">
            <a:alphaModFix/>
          </a:blip>
          <a:stretch>
            <a:fillRect/>
          </a:stretch>
        </p:blipFill>
        <p:spPr>
          <a:xfrm>
            <a:off x="258225" y="2447025"/>
            <a:ext cx="4717025" cy="2571749"/>
          </a:xfrm>
          <a:prstGeom prst="rect">
            <a:avLst/>
          </a:prstGeom>
          <a:noFill/>
          <a:ln cap="flat" cmpd="sng" w="9525">
            <a:solidFill>
              <a:schemeClr val="dk2"/>
            </a:solidFill>
            <a:prstDash val="solid"/>
            <a:round/>
            <a:headEnd len="sm" w="sm" type="none"/>
            <a:tailEnd len="sm" w="sm" type="none"/>
          </a:ln>
        </p:spPr>
      </p:pic>
      <p:sp>
        <p:nvSpPr>
          <p:cNvPr id="372" name="Google Shape;372;p66"/>
          <p:cNvSpPr/>
          <p:nvPr/>
        </p:nvSpPr>
        <p:spPr>
          <a:xfrm>
            <a:off x="4100980" y="3161246"/>
            <a:ext cx="612300" cy="97500"/>
          </a:xfrm>
          <a:prstGeom prst="roundRect">
            <a:avLst>
              <a:gd fmla="val 16667" name="adj"/>
            </a:avLst>
          </a:prstGeom>
          <a:solidFill>
            <a:srgbClr val="CCCCCC">
              <a:alpha val="0"/>
            </a:srgbClr>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67"/>
          <p:cNvSpPr txBox="1"/>
          <p:nvPr/>
        </p:nvSpPr>
        <p:spPr>
          <a:xfrm>
            <a:off x="0" y="0"/>
            <a:ext cx="8862900" cy="4486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b="1" lang="ca" sz="2200">
                <a:latin typeface="EB Garamond"/>
                <a:ea typeface="EB Garamond"/>
                <a:cs typeface="EB Garamond"/>
                <a:sym typeface="EB Garamond"/>
              </a:rPr>
              <a:t>Cómo añadir suscriptores a una lista</a:t>
            </a:r>
            <a:endParaRPr b="1">
              <a:latin typeface="EB Garamond"/>
              <a:ea typeface="EB Garamond"/>
              <a:cs typeface="EB Garamond"/>
              <a:sym typeface="EB Garamond"/>
            </a:endParaRPr>
          </a:p>
          <a:p>
            <a:pPr indent="-330200" lvl="0" marL="457200" rtl="0" algn="l">
              <a:lnSpc>
                <a:spcPct val="150000"/>
              </a:lnSpc>
              <a:spcBef>
                <a:spcPts val="0"/>
              </a:spcBef>
              <a:spcAft>
                <a:spcPts val="0"/>
              </a:spcAft>
              <a:buSzPts val="1600"/>
              <a:buFont typeface="EB Garamond"/>
              <a:buChar char="●"/>
            </a:pPr>
            <a:r>
              <a:rPr b="1" lang="ca" sz="1600">
                <a:latin typeface="EB Garamond"/>
                <a:ea typeface="EB Garamond"/>
                <a:cs typeface="EB Garamond"/>
                <a:sym typeface="EB Garamond"/>
              </a:rPr>
              <a:t>Formulario de inscripción</a:t>
            </a:r>
            <a:endParaRPr b="1" sz="1600">
              <a:latin typeface="EB Garamond"/>
              <a:ea typeface="EB Garamond"/>
              <a:cs typeface="EB Garamond"/>
              <a:sym typeface="EB Garamond"/>
            </a:endParaRPr>
          </a:p>
          <a:p>
            <a:pPr indent="-330200" lvl="1" marL="914400" rtl="0" algn="l">
              <a:lnSpc>
                <a:spcPct val="150000"/>
              </a:lnSpc>
              <a:spcBef>
                <a:spcPts val="0"/>
              </a:spcBef>
              <a:spcAft>
                <a:spcPts val="0"/>
              </a:spcAft>
              <a:buSzPts val="1600"/>
              <a:buFont typeface="EB Garamond"/>
              <a:buChar char="○"/>
            </a:pPr>
            <a:r>
              <a:rPr lang="ca" sz="1600">
                <a:latin typeface="EB Garamond"/>
                <a:ea typeface="EB Garamond"/>
                <a:cs typeface="EB Garamond"/>
                <a:sym typeface="EB Garamond"/>
              </a:rPr>
              <a:t>Registro durante el proceso de compra</a:t>
            </a:r>
            <a:endParaRPr sz="1600">
              <a:latin typeface="EB Garamond"/>
              <a:ea typeface="EB Garamond"/>
              <a:cs typeface="EB Garamond"/>
              <a:sym typeface="EB Garamond"/>
            </a:endParaRPr>
          </a:p>
          <a:p>
            <a:pPr indent="-330200" lvl="1" marL="914400" rtl="0" algn="l">
              <a:lnSpc>
                <a:spcPct val="150000"/>
              </a:lnSpc>
              <a:spcBef>
                <a:spcPts val="0"/>
              </a:spcBef>
              <a:spcAft>
                <a:spcPts val="0"/>
              </a:spcAft>
              <a:buSzPts val="1600"/>
              <a:buFont typeface="EB Garamond"/>
              <a:buChar char="○"/>
            </a:pPr>
            <a:r>
              <a:rPr lang="ca" sz="1600">
                <a:latin typeface="EB Garamond"/>
                <a:ea typeface="EB Garamond"/>
                <a:cs typeface="EB Garamond"/>
                <a:sym typeface="EB Garamond"/>
              </a:rPr>
              <a:t>Formulario de registro en el sitio web</a:t>
            </a:r>
            <a:endParaRPr sz="1600">
              <a:latin typeface="EB Garamond"/>
              <a:ea typeface="EB Garamond"/>
              <a:cs typeface="EB Garamond"/>
              <a:sym typeface="EB Garamond"/>
            </a:endParaRPr>
          </a:p>
          <a:p>
            <a:pPr indent="-330200" lvl="1" marL="914400" rtl="0" algn="l">
              <a:lnSpc>
                <a:spcPct val="150000"/>
              </a:lnSpc>
              <a:spcBef>
                <a:spcPts val="0"/>
              </a:spcBef>
              <a:spcAft>
                <a:spcPts val="0"/>
              </a:spcAft>
              <a:buSzPts val="1600"/>
              <a:buFont typeface="EB Garamond"/>
              <a:buChar char="○"/>
            </a:pPr>
            <a:r>
              <a:rPr lang="ca" sz="1600">
                <a:latin typeface="EB Garamond"/>
                <a:ea typeface="EB Garamond"/>
                <a:cs typeface="EB Garamond"/>
                <a:sym typeface="EB Garamond"/>
              </a:rPr>
              <a:t>Formulario de concursos de redes sociales</a:t>
            </a:r>
            <a:endParaRPr sz="1600">
              <a:latin typeface="EB Garamond"/>
              <a:ea typeface="EB Garamond"/>
              <a:cs typeface="EB Garamond"/>
              <a:sym typeface="EB Garamond"/>
            </a:endParaRPr>
          </a:p>
          <a:p>
            <a:pPr indent="-330200" lvl="1" marL="914400" rtl="0" algn="l">
              <a:lnSpc>
                <a:spcPct val="150000"/>
              </a:lnSpc>
              <a:spcBef>
                <a:spcPts val="0"/>
              </a:spcBef>
              <a:spcAft>
                <a:spcPts val="0"/>
              </a:spcAft>
              <a:buSzPts val="1600"/>
              <a:buFont typeface="EB Garamond"/>
              <a:buChar char="○"/>
            </a:pPr>
            <a:r>
              <a:rPr lang="ca" sz="1600">
                <a:latin typeface="EB Garamond"/>
                <a:ea typeface="EB Garamond"/>
                <a:cs typeface="EB Garamond"/>
                <a:sym typeface="EB Garamond"/>
              </a:rPr>
              <a:t>Suscripción a la newsletter</a:t>
            </a:r>
            <a:endParaRPr sz="1600">
              <a:latin typeface="EB Garamond"/>
              <a:ea typeface="EB Garamond"/>
              <a:cs typeface="EB Garamond"/>
              <a:sym typeface="EB Garamond"/>
            </a:endParaRPr>
          </a:p>
          <a:p>
            <a:pPr indent="-330200" lvl="1" marL="914400" rtl="0" algn="l">
              <a:lnSpc>
                <a:spcPct val="150000"/>
              </a:lnSpc>
              <a:spcBef>
                <a:spcPts val="0"/>
              </a:spcBef>
              <a:spcAft>
                <a:spcPts val="0"/>
              </a:spcAft>
              <a:buSzPts val="1600"/>
              <a:buFont typeface="EB Garamond"/>
              <a:buChar char="○"/>
            </a:pPr>
            <a:r>
              <a:rPr lang="ca" sz="1600">
                <a:latin typeface="EB Garamond"/>
                <a:ea typeface="EB Garamond"/>
                <a:cs typeface="EB Garamond"/>
                <a:sym typeface="EB Garamond"/>
              </a:rPr>
              <a:t>Descargas de contenido de nuestro blog</a:t>
            </a:r>
            <a:endParaRPr sz="1600">
              <a:latin typeface="EB Garamond"/>
              <a:ea typeface="EB Garamond"/>
              <a:cs typeface="EB Garamond"/>
              <a:sym typeface="EB Garamond"/>
            </a:endParaRPr>
          </a:p>
          <a:p>
            <a:pPr indent="0" lvl="0" marL="457200" rtl="0" algn="l">
              <a:lnSpc>
                <a:spcPct val="115000"/>
              </a:lnSpc>
              <a:spcBef>
                <a:spcPts val="0"/>
              </a:spcBef>
              <a:spcAft>
                <a:spcPts val="0"/>
              </a:spcAft>
              <a:buNone/>
            </a:pPr>
            <a:r>
              <a:t/>
            </a:r>
            <a:endParaRPr b="1" sz="1600" u="sng">
              <a:latin typeface="EB Garamond"/>
              <a:ea typeface="EB Garamond"/>
              <a:cs typeface="EB Garamond"/>
              <a:sym typeface="EB Garamond"/>
            </a:endParaRPr>
          </a:p>
        </p:txBody>
      </p:sp>
      <p:pic>
        <p:nvPicPr>
          <p:cNvPr id="378" name="Google Shape;378;p67"/>
          <p:cNvPicPr preferRelativeResize="0"/>
          <p:nvPr/>
        </p:nvPicPr>
        <p:blipFill>
          <a:blip r:embed="rId3">
            <a:alphaModFix/>
          </a:blip>
          <a:stretch>
            <a:fillRect/>
          </a:stretch>
        </p:blipFill>
        <p:spPr>
          <a:xfrm>
            <a:off x="486150" y="2729975"/>
            <a:ext cx="4357002" cy="2308300"/>
          </a:xfrm>
          <a:prstGeom prst="rect">
            <a:avLst/>
          </a:prstGeom>
          <a:noFill/>
          <a:ln cap="flat" cmpd="sng" w="9525">
            <a:solidFill>
              <a:schemeClr val="dk2"/>
            </a:solidFill>
            <a:prstDash val="solid"/>
            <a:round/>
            <a:headEnd len="sm" w="sm" type="none"/>
            <a:tailEnd len="sm" w="sm" type="none"/>
          </a:ln>
        </p:spPr>
      </p:pic>
      <p:sp>
        <p:nvSpPr>
          <p:cNvPr id="379" name="Google Shape;379;p67"/>
          <p:cNvSpPr/>
          <p:nvPr/>
        </p:nvSpPr>
        <p:spPr>
          <a:xfrm>
            <a:off x="4050267" y="3472986"/>
            <a:ext cx="565500" cy="87600"/>
          </a:xfrm>
          <a:prstGeom prst="roundRect">
            <a:avLst>
              <a:gd fmla="val 16667" name="adj"/>
            </a:avLst>
          </a:prstGeom>
          <a:solidFill>
            <a:srgbClr val="CCCCCC">
              <a:alpha val="0"/>
            </a:srgbClr>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pic>
        <p:nvPicPr>
          <p:cNvPr id="380" name="Google Shape;380;p67"/>
          <p:cNvPicPr preferRelativeResize="0"/>
          <p:nvPr/>
        </p:nvPicPr>
        <p:blipFill>
          <a:blip r:embed="rId4">
            <a:alphaModFix/>
          </a:blip>
          <a:stretch>
            <a:fillRect/>
          </a:stretch>
        </p:blipFill>
        <p:spPr>
          <a:xfrm>
            <a:off x="5141000" y="268200"/>
            <a:ext cx="3909465" cy="3456202"/>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68"/>
          <p:cNvSpPr txBox="1"/>
          <p:nvPr>
            <p:ph type="title"/>
          </p:nvPr>
        </p:nvSpPr>
        <p:spPr>
          <a:xfrm>
            <a:off x="421200" y="2090700"/>
            <a:ext cx="8301600" cy="962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400">
                <a:latin typeface="Merriweather Black"/>
                <a:ea typeface="Merriweather Black"/>
                <a:cs typeface="Merriweather Black"/>
                <a:sym typeface="Merriweather Black"/>
              </a:rPr>
              <a:t>Personalización</a:t>
            </a:r>
            <a:endParaRPr sz="5600">
              <a:latin typeface="Merriweather Black"/>
              <a:ea typeface="Merriweather Black"/>
              <a:cs typeface="Merriweather Black"/>
              <a:sym typeface="Merriweather Black"/>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pic>
        <p:nvPicPr>
          <p:cNvPr id="390" name="Google Shape;390;p69"/>
          <p:cNvPicPr preferRelativeResize="0"/>
          <p:nvPr/>
        </p:nvPicPr>
        <p:blipFill rotWithShape="1">
          <a:blip r:embed="rId3">
            <a:alphaModFix/>
          </a:blip>
          <a:srcRect b="0" l="0" r="0" t="76929"/>
          <a:stretch/>
        </p:blipFill>
        <p:spPr>
          <a:xfrm>
            <a:off x="149900" y="1423900"/>
            <a:ext cx="5530949" cy="1333101"/>
          </a:xfrm>
          <a:prstGeom prst="rect">
            <a:avLst/>
          </a:prstGeom>
          <a:noFill/>
          <a:ln cap="flat" cmpd="sng" w="9525">
            <a:solidFill>
              <a:schemeClr val="dk2"/>
            </a:solidFill>
            <a:prstDash val="solid"/>
            <a:round/>
            <a:headEnd len="sm" w="sm" type="none"/>
            <a:tailEnd len="sm" w="sm" type="none"/>
          </a:ln>
        </p:spPr>
      </p:pic>
      <p:sp>
        <p:nvSpPr>
          <p:cNvPr id="391" name="Google Shape;391;p69"/>
          <p:cNvSpPr/>
          <p:nvPr/>
        </p:nvSpPr>
        <p:spPr>
          <a:xfrm>
            <a:off x="460725" y="2198800"/>
            <a:ext cx="459900" cy="178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392" name="Google Shape;392;p69"/>
          <p:cNvSpPr/>
          <p:nvPr/>
        </p:nvSpPr>
        <p:spPr>
          <a:xfrm>
            <a:off x="1703150" y="2342700"/>
            <a:ext cx="367200" cy="178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393" name="Google Shape;393;p69"/>
          <p:cNvSpPr txBox="1"/>
          <p:nvPr/>
        </p:nvSpPr>
        <p:spPr>
          <a:xfrm>
            <a:off x="5778800" y="2521500"/>
            <a:ext cx="3206100" cy="18225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349250" lvl="0" marL="457200" marR="0" rtl="0" algn="l">
              <a:lnSpc>
                <a:spcPct val="115000"/>
              </a:lnSpc>
              <a:spcBef>
                <a:spcPts val="0"/>
              </a:spcBef>
              <a:spcAft>
                <a:spcPts val="0"/>
              </a:spcAft>
              <a:buSzPts val="1900"/>
              <a:buFont typeface="EB Garamond"/>
              <a:buChar char="●"/>
            </a:pPr>
            <a:r>
              <a:rPr b="1" lang="ca" sz="1900">
                <a:latin typeface="EB Garamond"/>
                <a:ea typeface="EB Garamond"/>
                <a:cs typeface="EB Garamond"/>
                <a:sym typeface="EB Garamond"/>
              </a:rPr>
              <a:t>Nombre comprador</a:t>
            </a:r>
            <a:endParaRPr b="1" sz="1900">
              <a:latin typeface="EB Garamond"/>
              <a:ea typeface="EB Garamond"/>
              <a:cs typeface="EB Garamond"/>
              <a:sym typeface="EB Garamond"/>
            </a:endParaRPr>
          </a:p>
          <a:p>
            <a:pPr indent="-349250" lvl="0" marL="457200" marR="0" rtl="0" algn="l">
              <a:lnSpc>
                <a:spcPct val="115000"/>
              </a:lnSpc>
              <a:spcBef>
                <a:spcPts val="0"/>
              </a:spcBef>
              <a:spcAft>
                <a:spcPts val="0"/>
              </a:spcAft>
              <a:buSzPts val="1900"/>
              <a:buFont typeface="EB Garamond"/>
              <a:buChar char="●"/>
            </a:pPr>
            <a:r>
              <a:rPr b="1" lang="ca" sz="1900">
                <a:latin typeface="EB Garamond"/>
                <a:ea typeface="EB Garamond"/>
                <a:cs typeface="EB Garamond"/>
                <a:sym typeface="EB Garamond"/>
              </a:rPr>
              <a:t>Mascota del propietario</a:t>
            </a:r>
            <a:endParaRPr b="1" sz="1900">
              <a:latin typeface="EB Garamond"/>
              <a:ea typeface="EB Garamond"/>
              <a:cs typeface="EB Garamond"/>
              <a:sym typeface="EB Garamond"/>
            </a:endParaRPr>
          </a:p>
          <a:p>
            <a:pPr indent="-349250" lvl="0" marL="457200" marR="0" rtl="0" algn="l">
              <a:lnSpc>
                <a:spcPct val="115000"/>
              </a:lnSpc>
              <a:spcBef>
                <a:spcPts val="0"/>
              </a:spcBef>
              <a:spcAft>
                <a:spcPts val="0"/>
              </a:spcAft>
              <a:buSzPts val="1900"/>
              <a:buFont typeface="EB Garamond"/>
              <a:buChar char="●"/>
            </a:pPr>
            <a:r>
              <a:rPr b="1" lang="ca" sz="1900">
                <a:latin typeface="EB Garamond"/>
                <a:ea typeface="EB Garamond"/>
                <a:cs typeface="EB Garamond"/>
                <a:sym typeface="EB Garamond"/>
              </a:rPr>
              <a:t>Productos que ofrecemos personalizados para el usuario</a:t>
            </a:r>
            <a:endParaRPr b="1" sz="1900">
              <a:latin typeface="EB Garamond"/>
              <a:ea typeface="EB Garamond"/>
              <a:cs typeface="EB Garamond"/>
              <a:sym typeface="EB Garamond"/>
            </a:endParaRPr>
          </a:p>
        </p:txBody>
      </p:sp>
      <p:pic>
        <p:nvPicPr>
          <p:cNvPr id="394" name="Google Shape;394;p69"/>
          <p:cNvPicPr preferRelativeResize="0"/>
          <p:nvPr/>
        </p:nvPicPr>
        <p:blipFill>
          <a:blip r:embed="rId4">
            <a:alphaModFix/>
          </a:blip>
          <a:stretch>
            <a:fillRect/>
          </a:stretch>
        </p:blipFill>
        <p:spPr>
          <a:xfrm>
            <a:off x="1188650" y="2626500"/>
            <a:ext cx="3241498" cy="2386500"/>
          </a:xfrm>
          <a:prstGeom prst="rect">
            <a:avLst/>
          </a:prstGeom>
          <a:noFill/>
          <a:ln cap="flat" cmpd="sng" w="9525">
            <a:solidFill>
              <a:schemeClr val="dk2"/>
            </a:solidFill>
            <a:prstDash val="solid"/>
            <a:round/>
            <a:headEnd len="sm" w="sm" type="none"/>
            <a:tailEnd len="sm" w="sm" type="none"/>
          </a:ln>
        </p:spPr>
      </p:pic>
      <p:sp>
        <p:nvSpPr>
          <p:cNvPr id="395" name="Google Shape;395;p69"/>
          <p:cNvSpPr/>
          <p:nvPr/>
        </p:nvSpPr>
        <p:spPr>
          <a:xfrm>
            <a:off x="2008700" y="2626500"/>
            <a:ext cx="325200" cy="178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396" name="Google Shape;396;p69"/>
          <p:cNvSpPr txBox="1"/>
          <p:nvPr>
            <p:ph type="title"/>
          </p:nvPr>
        </p:nvSpPr>
        <p:spPr>
          <a:xfrm>
            <a:off x="311700" y="356150"/>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sz="3000">
                <a:latin typeface="Merriweather Black"/>
                <a:ea typeface="Merriweather Black"/>
                <a:cs typeface="Merriweather Black"/>
                <a:sym typeface="Merriweather Black"/>
              </a:rPr>
              <a:t>¿Cómo se personalizaría el mensaje?</a:t>
            </a:r>
            <a:endParaRPr sz="3000">
              <a:latin typeface="Merriweather Black"/>
              <a:ea typeface="Merriweather Black"/>
              <a:cs typeface="Merriweather Black"/>
              <a:sym typeface="Merriweather Black"/>
            </a:endParaRPr>
          </a:p>
          <a:p>
            <a:pPr indent="0" lvl="0" marL="0" rtl="0" algn="l">
              <a:spcBef>
                <a:spcPts val="0"/>
              </a:spcBef>
              <a:spcAft>
                <a:spcPts val="0"/>
              </a:spcAft>
              <a:buNone/>
            </a:pPr>
            <a:r>
              <a:t/>
            </a:r>
            <a:endParaRPr sz="3000">
              <a:latin typeface="Merriweather Black"/>
              <a:ea typeface="Merriweather Black"/>
              <a:cs typeface="Merriweather Black"/>
              <a:sym typeface="Merriweather Black"/>
            </a:endParaRPr>
          </a:p>
          <a:p>
            <a:pPr indent="0" lvl="0" marL="0" rtl="0" algn="l">
              <a:spcBef>
                <a:spcPts val="0"/>
              </a:spcBef>
              <a:spcAft>
                <a:spcPts val="0"/>
              </a:spcAft>
              <a:buSzPts val="990"/>
              <a:buNone/>
            </a:pPr>
            <a:r>
              <a:t/>
            </a:r>
            <a:endParaRPr sz="3000">
              <a:latin typeface="Merriweather Black"/>
              <a:ea typeface="Merriweather Black"/>
              <a:cs typeface="Merriweather Black"/>
              <a:sym typeface="Merriweather Black"/>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70"/>
          <p:cNvSpPr txBox="1"/>
          <p:nvPr/>
        </p:nvSpPr>
        <p:spPr>
          <a:xfrm>
            <a:off x="280050" y="299800"/>
            <a:ext cx="8362500" cy="75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ca" sz="2500">
                <a:solidFill>
                  <a:schemeClr val="lt1"/>
                </a:solidFill>
                <a:latin typeface="Merriweather Black"/>
                <a:ea typeface="Merriweather Black"/>
                <a:cs typeface="Merriweather Black"/>
                <a:sym typeface="Merriweather Black"/>
              </a:rPr>
              <a:t>Características del usuario que se usan para decidir los contenidos personalizados</a:t>
            </a:r>
            <a:endParaRPr sz="1300">
              <a:solidFill>
                <a:schemeClr val="dk2"/>
              </a:solidFill>
              <a:latin typeface="Roboto"/>
              <a:ea typeface="Roboto"/>
              <a:cs typeface="Roboto"/>
              <a:sym typeface="Roboto"/>
            </a:endParaRPr>
          </a:p>
        </p:txBody>
      </p:sp>
      <p:sp>
        <p:nvSpPr>
          <p:cNvPr id="402" name="Google Shape;402;p70"/>
          <p:cNvSpPr txBox="1"/>
          <p:nvPr/>
        </p:nvSpPr>
        <p:spPr>
          <a:xfrm>
            <a:off x="332975" y="1585700"/>
            <a:ext cx="8362500" cy="32865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ca" sz="1800">
                <a:latin typeface="EB Garamond"/>
                <a:ea typeface="EB Garamond"/>
                <a:cs typeface="EB Garamond"/>
                <a:sym typeface="EB Garamond"/>
              </a:rPr>
              <a:t>Al tener nuestra BD segmentada en grupos nos </a:t>
            </a:r>
            <a:r>
              <a:rPr lang="ca" sz="1800">
                <a:latin typeface="EB Garamond"/>
                <a:ea typeface="EB Garamond"/>
                <a:cs typeface="EB Garamond"/>
                <a:sym typeface="EB Garamond"/>
              </a:rPr>
              <a:t>facilita</a:t>
            </a:r>
            <a:r>
              <a:rPr lang="ca" sz="1800">
                <a:latin typeface="EB Garamond"/>
                <a:ea typeface="EB Garamond"/>
                <a:cs typeface="EB Garamond"/>
                <a:sym typeface="EB Garamond"/>
              </a:rPr>
              <a:t> clasificar a </a:t>
            </a:r>
            <a:r>
              <a:rPr lang="ca" sz="1800">
                <a:latin typeface="EB Garamond"/>
                <a:ea typeface="EB Garamond"/>
                <a:cs typeface="EB Garamond"/>
                <a:sym typeface="EB Garamond"/>
              </a:rPr>
              <a:t>nuestros</a:t>
            </a:r>
            <a:r>
              <a:rPr lang="ca" sz="1800">
                <a:latin typeface="EB Garamond"/>
                <a:ea typeface="EB Garamond"/>
                <a:cs typeface="EB Garamond"/>
                <a:sym typeface="EB Garamond"/>
              </a:rPr>
              <a:t> clientes por grupos. Para esta campaña tendríamos en cuenta las siguientes características:</a:t>
            </a:r>
            <a:endParaRPr sz="1800">
              <a:latin typeface="EB Garamond"/>
              <a:ea typeface="EB Garamond"/>
              <a:cs typeface="EB Garamond"/>
              <a:sym typeface="EB Garamond"/>
            </a:endParaRPr>
          </a:p>
          <a:p>
            <a:pPr indent="0" lvl="0" marL="0" marR="0" rtl="0" algn="just">
              <a:lnSpc>
                <a:spcPct val="115000"/>
              </a:lnSpc>
              <a:spcBef>
                <a:spcPts val="0"/>
              </a:spcBef>
              <a:spcAft>
                <a:spcPts val="0"/>
              </a:spcAft>
              <a:buNone/>
            </a:pPr>
            <a:r>
              <a:t/>
            </a:r>
            <a:endParaRPr sz="1800">
              <a:latin typeface="EB Garamond"/>
              <a:ea typeface="EB Garamond"/>
              <a:cs typeface="EB Garamond"/>
              <a:sym typeface="EB Garamond"/>
            </a:endParaRPr>
          </a:p>
          <a:p>
            <a:pPr indent="-342900" lvl="0" marL="457200" marR="0" rtl="0" algn="just">
              <a:lnSpc>
                <a:spcPct val="115000"/>
              </a:lnSpc>
              <a:spcBef>
                <a:spcPts val="0"/>
              </a:spcBef>
              <a:spcAft>
                <a:spcPts val="0"/>
              </a:spcAft>
              <a:buSzPts val="1800"/>
              <a:buFont typeface="EB Garamond"/>
              <a:buChar char="●"/>
            </a:pPr>
            <a:r>
              <a:rPr b="1" lang="ca" sz="1800">
                <a:latin typeface="EB Garamond"/>
                <a:ea typeface="EB Garamond"/>
                <a:cs typeface="EB Garamond"/>
                <a:sym typeface="EB Garamond"/>
              </a:rPr>
              <a:t>Tipo mascota:</a:t>
            </a:r>
            <a:r>
              <a:rPr lang="ca" sz="1800">
                <a:latin typeface="EB Garamond"/>
                <a:ea typeface="EB Garamond"/>
                <a:cs typeface="EB Garamond"/>
                <a:sym typeface="EB Garamond"/>
              </a:rPr>
              <a:t> Perro, gato o ambos.</a:t>
            </a:r>
            <a:endParaRPr sz="1800">
              <a:latin typeface="EB Garamond"/>
              <a:ea typeface="EB Garamond"/>
              <a:cs typeface="EB Garamond"/>
              <a:sym typeface="EB Garamond"/>
            </a:endParaRPr>
          </a:p>
          <a:p>
            <a:pPr indent="-342900" lvl="0" marL="457200" marR="0" rtl="0" algn="just">
              <a:lnSpc>
                <a:spcPct val="115000"/>
              </a:lnSpc>
              <a:spcBef>
                <a:spcPts val="0"/>
              </a:spcBef>
              <a:spcAft>
                <a:spcPts val="0"/>
              </a:spcAft>
              <a:buSzPts val="1800"/>
              <a:buFont typeface="EB Garamond"/>
              <a:buChar char="●"/>
            </a:pPr>
            <a:r>
              <a:rPr b="1" lang="ca" sz="1800">
                <a:latin typeface="EB Garamond"/>
                <a:ea typeface="EB Garamond"/>
                <a:cs typeface="EB Garamond"/>
                <a:sym typeface="EB Garamond"/>
              </a:rPr>
              <a:t>Productos que haya comprado anteriormente:</a:t>
            </a:r>
            <a:r>
              <a:rPr lang="ca" sz="1800">
                <a:latin typeface="EB Garamond"/>
                <a:ea typeface="EB Garamond"/>
                <a:cs typeface="EB Garamond"/>
                <a:sym typeface="EB Garamond"/>
              </a:rPr>
              <a:t> Categorías de productos preferidos, preferencias de marca.</a:t>
            </a:r>
            <a:endParaRPr sz="1800">
              <a:latin typeface="EB Garamond"/>
              <a:ea typeface="EB Garamond"/>
              <a:cs typeface="EB Garamond"/>
              <a:sym typeface="EB Garamond"/>
            </a:endParaRPr>
          </a:p>
          <a:p>
            <a:pPr indent="-342900" lvl="0" marL="457200" marR="0" rtl="0" algn="just">
              <a:lnSpc>
                <a:spcPct val="115000"/>
              </a:lnSpc>
              <a:spcBef>
                <a:spcPts val="0"/>
              </a:spcBef>
              <a:spcAft>
                <a:spcPts val="0"/>
              </a:spcAft>
              <a:buSzPts val="1800"/>
              <a:buFont typeface="EB Garamond"/>
              <a:buChar char="●"/>
            </a:pPr>
            <a:r>
              <a:rPr b="1" lang="ca" sz="1800">
                <a:latin typeface="EB Garamond"/>
                <a:ea typeface="EB Garamond"/>
                <a:cs typeface="EB Garamond"/>
                <a:sym typeface="EB Garamond"/>
              </a:rPr>
              <a:t>Datos demográficos:</a:t>
            </a:r>
            <a:r>
              <a:rPr lang="ca" sz="1800">
                <a:latin typeface="EB Garamond"/>
                <a:ea typeface="EB Garamond"/>
                <a:cs typeface="EB Garamond"/>
                <a:sym typeface="EB Garamond"/>
              </a:rPr>
              <a:t> Edad, género, ubicación geográfica. Esto puede ayudar a personalizar el contenido y las ofertas según las preferencias y necesidades de cada segmento de la audiencia.</a:t>
            </a:r>
            <a:endParaRPr sz="1800">
              <a:solidFill>
                <a:schemeClr val="dk2"/>
              </a:solidFill>
              <a:latin typeface="Roboto"/>
              <a:ea typeface="Roboto"/>
              <a:cs typeface="Roboto"/>
              <a:sym typeface="Roboto"/>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71"/>
          <p:cNvSpPr txBox="1"/>
          <p:nvPr/>
        </p:nvSpPr>
        <p:spPr>
          <a:xfrm>
            <a:off x="280050" y="299800"/>
            <a:ext cx="8362500" cy="757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ca" sz="2500">
                <a:solidFill>
                  <a:schemeClr val="lt1"/>
                </a:solidFill>
                <a:latin typeface="Merriweather Black"/>
                <a:ea typeface="Merriweather Black"/>
                <a:cs typeface="Merriweather Black"/>
                <a:sym typeface="Merriweather Black"/>
              </a:rPr>
              <a:t>¿De qué partes de la empresa se obtiene la información sobre esas características?</a:t>
            </a:r>
            <a:endParaRPr sz="2500">
              <a:solidFill>
                <a:schemeClr val="lt1"/>
              </a:solidFill>
              <a:latin typeface="Merriweather Black"/>
              <a:ea typeface="Merriweather Black"/>
              <a:cs typeface="Merriweather Black"/>
              <a:sym typeface="Merriweather Black"/>
            </a:endParaRPr>
          </a:p>
        </p:txBody>
      </p:sp>
      <p:sp>
        <p:nvSpPr>
          <p:cNvPr id="408" name="Google Shape;408;p71"/>
          <p:cNvSpPr txBox="1"/>
          <p:nvPr/>
        </p:nvSpPr>
        <p:spPr>
          <a:xfrm>
            <a:off x="12750" y="1625800"/>
            <a:ext cx="8897100" cy="3263100"/>
          </a:xfrm>
          <a:prstGeom prst="rect">
            <a:avLst/>
          </a:prstGeom>
          <a:noFill/>
          <a:ln>
            <a:noFill/>
          </a:ln>
        </p:spPr>
        <p:txBody>
          <a:bodyPr anchorCtr="0" anchor="t" bIns="91425" lIns="91425" spcFirstLastPara="1" rIns="91425" wrap="square" tIns="91425">
            <a:spAutoFit/>
          </a:bodyPr>
          <a:lstStyle/>
          <a:p>
            <a:pPr indent="-330200" lvl="0" marL="457200" rtl="0" algn="just">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Base de datos de clientes:</a:t>
            </a:r>
            <a:r>
              <a:rPr lang="ca" sz="1600">
                <a:latin typeface="EB Garamond"/>
                <a:ea typeface="EB Garamond"/>
                <a:cs typeface="EB Garamond"/>
                <a:sym typeface="EB Garamond"/>
              </a:rPr>
              <a:t> La información demográfica básica como edad, género y ubicación geográfica puede estar almacenada en la base de datos de clientes de la empresa.</a:t>
            </a:r>
            <a:endParaRPr sz="1600">
              <a:latin typeface="EB Garamond"/>
              <a:ea typeface="EB Garamond"/>
              <a:cs typeface="EB Garamond"/>
              <a:sym typeface="EB Garamond"/>
            </a:endParaRPr>
          </a:p>
          <a:p>
            <a:pPr indent="-330200" lvl="0" marL="457200" rtl="0" algn="just">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Plataforma de comercio electrónico:</a:t>
            </a:r>
            <a:r>
              <a:rPr lang="ca" sz="1600">
                <a:latin typeface="EB Garamond"/>
                <a:ea typeface="EB Garamond"/>
                <a:cs typeface="EB Garamond"/>
                <a:sym typeface="EB Garamond"/>
              </a:rPr>
              <a:t> Si la empresa tiene una tienda en línea, la plataforma de comercio electrónico puede rastrear el comportamiento del usuario en el sitio web, como las páginas visitadas, los productos vistos y los productos agregados al carrito pero no comprados.</a:t>
            </a:r>
            <a:endParaRPr sz="1600">
              <a:latin typeface="EB Garamond"/>
              <a:ea typeface="EB Garamond"/>
              <a:cs typeface="EB Garamond"/>
              <a:sym typeface="EB Garamond"/>
            </a:endParaRPr>
          </a:p>
          <a:p>
            <a:pPr indent="-330200" lvl="0" marL="457200" rtl="0" algn="just">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Historial de interacciones con correos electrónicos anteriores:</a:t>
            </a:r>
            <a:r>
              <a:rPr lang="ca" sz="1600">
                <a:latin typeface="EB Garamond"/>
                <a:ea typeface="EB Garamond"/>
                <a:cs typeface="EB Garamond"/>
                <a:sym typeface="EB Garamond"/>
              </a:rPr>
              <a:t> Las métricas de rendimiento de las campañas de email marketing anteriores, como las tasas de apertura y clics, pueden proporcionar información valiosa sobre el comportamiento del usuario en respuesta a los correos electrónicos enviados.</a:t>
            </a:r>
            <a:endParaRPr sz="1600">
              <a:latin typeface="EB Garamond"/>
              <a:ea typeface="EB Garamond"/>
              <a:cs typeface="EB Garamond"/>
              <a:sym typeface="EB Garamond"/>
            </a:endParaRPr>
          </a:p>
          <a:p>
            <a:pPr indent="-330200" lvl="0" marL="457200" rtl="0" algn="just">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Encuestas y formularios:</a:t>
            </a:r>
            <a:r>
              <a:rPr lang="ca" sz="1600">
                <a:latin typeface="EB Garamond"/>
                <a:ea typeface="EB Garamond"/>
                <a:cs typeface="EB Garamond"/>
                <a:sym typeface="EB Garamond"/>
              </a:rPr>
              <a:t> La empresa puede recopilar información adicional sobre los intereses y preferencias de los clientes a través de encuestas, formularios de registro o suscripción, y otras formas de retroalimentación directa de los usuarios.</a:t>
            </a:r>
            <a:endParaRPr sz="1500">
              <a:solidFill>
                <a:schemeClr val="dk2"/>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graphicFrame>
        <p:nvGraphicFramePr>
          <p:cNvPr id="94" name="Google Shape;94;p18"/>
          <p:cNvGraphicFramePr/>
          <p:nvPr/>
        </p:nvGraphicFramePr>
        <p:xfrm>
          <a:off x="139150" y="508775"/>
          <a:ext cx="3000000" cy="3000000"/>
        </p:xfrm>
        <a:graphic>
          <a:graphicData uri="http://schemas.openxmlformats.org/drawingml/2006/table">
            <a:tbl>
              <a:tblPr>
                <a:noFill/>
                <a:tableStyleId>{0FF9DBF7-1C8F-4758-90A2-C08A842E56DB}</a:tableStyleId>
              </a:tblPr>
              <a:tblGrid>
                <a:gridCol w="926200"/>
                <a:gridCol w="617475"/>
                <a:gridCol w="605125"/>
                <a:gridCol w="385700"/>
                <a:gridCol w="1025000"/>
                <a:gridCol w="1019475"/>
                <a:gridCol w="931725"/>
                <a:gridCol w="1346075"/>
                <a:gridCol w="827425"/>
                <a:gridCol w="1247275"/>
              </a:tblGrid>
              <a:tr h="623850">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DIM</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8.170</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1200">
                          <a:latin typeface="EB Garamond"/>
                          <a:ea typeface="EB Garamond"/>
                          <a:cs typeface="EB Garamond"/>
                          <a:sym typeface="EB Garamond"/>
                        </a:rPr>
                        <a:t>7.171</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1200">
                          <a:latin typeface="EB Garamond"/>
                          <a:ea typeface="EB Garamond"/>
                          <a:cs typeface="EB Garamond"/>
                          <a:sym typeface="EB Garamond"/>
                        </a:rPr>
                        <a:t>A</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rPr lang="ca" sz="1200">
                          <a:latin typeface="EB Garamond"/>
                          <a:ea typeface="EB Garamond"/>
                          <a:cs typeface="EB Garamond"/>
                          <a:sym typeface="EB Garamond"/>
                        </a:rPr>
                        <a:t>Ofrecer descuentos por dia de la mascota</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Promocional</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Tipo de Mascota</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Perro / Gato</a:t>
                      </a:r>
                      <a:endParaRPr sz="1200">
                        <a:latin typeface="EB Garamond"/>
                        <a:ea typeface="EB Garamond"/>
                        <a:cs typeface="EB Garamond"/>
                        <a:sym typeface="EB Garamond"/>
                      </a:endParaRPr>
                    </a:p>
                    <a:p>
                      <a:pPr indent="0" lvl="0" marL="0" rtl="0" algn="ctr">
                        <a:spcBef>
                          <a:spcPts val="0"/>
                        </a:spcBef>
                        <a:spcAft>
                          <a:spcPts val="0"/>
                        </a:spcAft>
                        <a:buNone/>
                      </a:pPr>
                      <a:r>
                        <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Nombre + Tipo Mascota</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Productos vistos / comprados  recientemente</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24 Sep - 4 Oct</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PI</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Especial DIM</a:t>
                      </a:r>
                      <a:endParaRPr sz="1200">
                        <a:latin typeface="EB Garamond"/>
                        <a:ea typeface="EB Garamond"/>
                        <a:cs typeface="EB Garamond"/>
                        <a:sym typeface="EB Garamond"/>
                      </a:endParaRPr>
                    </a:p>
                  </a:txBody>
                  <a:tcPr marT="63500" marB="63500" marR="63500" marL="63500"/>
                </a:tc>
              </a:tr>
              <a:tr h="623850">
                <a:tc vMerge="1"/>
                <a:tc vMerge="1"/>
                <a:tc>
                  <a:txBody>
                    <a:bodyPr/>
                    <a:lstStyle/>
                    <a:p>
                      <a:pPr indent="0" lvl="0" marL="0" rtl="0" algn="ctr">
                        <a:spcBef>
                          <a:spcPts val="0"/>
                        </a:spcBef>
                        <a:spcAft>
                          <a:spcPts val="0"/>
                        </a:spcAft>
                        <a:buNone/>
                      </a:pPr>
                      <a:r>
                        <a:rPr lang="ca" sz="1200">
                          <a:latin typeface="EB Garamond"/>
                          <a:ea typeface="EB Garamond"/>
                          <a:cs typeface="EB Garamond"/>
                          <a:sym typeface="EB Garamond"/>
                        </a:rPr>
                        <a:t>999</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1200">
                          <a:latin typeface="EB Garamond"/>
                          <a:ea typeface="EB Garamond"/>
                          <a:cs typeface="EB Garamond"/>
                          <a:sym typeface="EB Garamond"/>
                        </a:rPr>
                        <a:t>F</a:t>
                      </a:r>
                      <a:endParaRPr sz="1200">
                        <a:latin typeface="EB Garamond"/>
                        <a:ea typeface="EB Garamond"/>
                        <a:cs typeface="EB Garamond"/>
                        <a:sym typeface="EB Garamond"/>
                      </a:endParaRPr>
                    </a:p>
                  </a:txBody>
                  <a:tcPr marT="63500" marB="63500" marR="63500" marL="63500"/>
                </a:tc>
                <a:tc vMerge="1"/>
                <a:tc vMerge="1"/>
                <a:tc vMerge="1"/>
                <a:tc vMerge="1"/>
                <a:tc vMerge="1"/>
                <a:tc vMerge="1"/>
              </a:tr>
              <a:tr h="623850">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RF</a:t>
                      </a:r>
                      <a:endParaRPr sz="1200">
                        <a:latin typeface="EB Garamond"/>
                        <a:ea typeface="EB Garamond"/>
                        <a:cs typeface="EB Garamond"/>
                        <a:sym typeface="EB Garamond"/>
                      </a:endParaRPr>
                    </a:p>
                  </a:txBody>
                  <a:tcPr marT="63500" marB="63500" marR="63500" marL="63500"/>
                </a:tc>
                <a:tc gridSpan="2"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7.500</a:t>
                      </a:r>
                      <a:endParaRPr sz="1200">
                        <a:latin typeface="EB Garamond"/>
                        <a:ea typeface="EB Garamond"/>
                        <a:cs typeface="EB Garamond"/>
                        <a:sym typeface="EB Garamond"/>
                      </a:endParaRPr>
                    </a:p>
                  </a:txBody>
                  <a:tcPr marT="63500" marB="63500" marR="63500" marL="63500"/>
                </a:tc>
                <a:tc rowSpan="2" hMerge="1"/>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R</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rPr lang="ca" sz="1200">
                          <a:latin typeface="EB Garamond"/>
                          <a:ea typeface="EB Garamond"/>
                          <a:cs typeface="EB Garamond"/>
                          <a:sym typeface="EB Garamond"/>
                        </a:rPr>
                        <a:t>Ofrecer descuentos por recomendación</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Prescripción</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NO</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NO</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Siempre Activa</a:t>
                      </a:r>
                      <a:endParaRPr sz="12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Referidos</a:t>
                      </a:r>
                      <a:endParaRPr sz="1200">
                        <a:latin typeface="EB Garamond"/>
                        <a:ea typeface="EB Garamond"/>
                        <a:cs typeface="EB Garamond"/>
                        <a:sym typeface="EB Garamond"/>
                      </a:endParaRPr>
                    </a:p>
                  </a:txBody>
                  <a:tcPr marT="63500" marB="63500" marR="63500" marL="63500"/>
                </a:tc>
              </a:tr>
              <a:tr h="623850">
                <a:tc vMerge="1"/>
                <a:tc gridSpan="2" vMerge="1"/>
                <a:tc hMerge="1" vMerge="1"/>
                <a:tc vMerge="1"/>
                <a:tc vMerge="1"/>
                <a:tc vMerge="1"/>
                <a:tc vMerge="1"/>
                <a:tc vMerge="1"/>
                <a:tc vMerge="1"/>
                <a:tc vMerge="1"/>
              </a:tr>
              <a:tr h="809400">
                <a:tc>
                  <a:txBody>
                    <a:bodyPr/>
                    <a:lstStyle/>
                    <a:p>
                      <a:pPr indent="0" lvl="0" marL="0" rtl="0" algn="ctr">
                        <a:spcBef>
                          <a:spcPts val="0"/>
                        </a:spcBef>
                        <a:spcAft>
                          <a:spcPts val="0"/>
                        </a:spcAft>
                        <a:buNone/>
                      </a:pPr>
                      <a:r>
                        <a:rPr lang="ca" sz="1200">
                          <a:latin typeface="EB Garamond"/>
                          <a:ea typeface="EB Garamond"/>
                          <a:cs typeface="EB Garamond"/>
                          <a:sym typeface="EB Garamond"/>
                        </a:rPr>
                        <a:t>RC</a:t>
                      </a:r>
                      <a:endParaRPr sz="1200">
                        <a:latin typeface="EB Garamond"/>
                        <a:ea typeface="EB Garamond"/>
                        <a:cs typeface="EB Garamond"/>
                        <a:sym typeface="EB Garamond"/>
                      </a:endParaRPr>
                    </a:p>
                  </a:txBody>
                  <a:tcPr marT="63500" marB="63500" marR="63500" marL="63500"/>
                </a:tc>
                <a:tc gridSpan="2">
                  <a:txBody>
                    <a:bodyPr/>
                    <a:lstStyle/>
                    <a:p>
                      <a:pPr indent="0" lvl="0" marL="0" rtl="0" algn="ctr">
                        <a:spcBef>
                          <a:spcPts val="0"/>
                        </a:spcBef>
                        <a:spcAft>
                          <a:spcPts val="0"/>
                        </a:spcAft>
                        <a:buNone/>
                      </a:pPr>
                      <a:r>
                        <a:rPr lang="ca" sz="1200">
                          <a:latin typeface="EB Garamond"/>
                          <a:ea typeface="EB Garamond"/>
                          <a:cs typeface="EB Garamond"/>
                          <a:sym typeface="EB Garamond"/>
                        </a:rPr>
                        <a:t>4.124</a:t>
                      </a:r>
                      <a:endParaRPr sz="1200">
                        <a:latin typeface="EB Garamond"/>
                        <a:ea typeface="EB Garamond"/>
                        <a:cs typeface="EB Garamond"/>
                        <a:sym typeface="EB Garamond"/>
                      </a:endParaRPr>
                    </a:p>
                  </a:txBody>
                  <a:tcPr marT="63500" marB="63500" marR="63500" marL="63500"/>
                </a:tc>
                <a:tc hMerge="1"/>
                <a:tc>
                  <a:txBody>
                    <a:bodyPr/>
                    <a:lstStyle/>
                    <a:p>
                      <a:pPr indent="0" lvl="0" marL="0" rtl="0" algn="ctr">
                        <a:spcBef>
                          <a:spcPts val="0"/>
                        </a:spcBef>
                        <a:spcAft>
                          <a:spcPts val="0"/>
                        </a:spcAft>
                        <a:buNone/>
                      </a:pPr>
                      <a:r>
                        <a:rPr lang="ca" sz="1200">
                          <a:latin typeface="EB Garamond"/>
                          <a:ea typeface="EB Garamond"/>
                          <a:cs typeface="EB Garamond"/>
                          <a:sym typeface="EB Garamond"/>
                        </a:rPr>
                        <a:t>F</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1200">
                          <a:latin typeface="EB Garamond"/>
                          <a:ea typeface="EB Garamond"/>
                          <a:cs typeface="EB Garamond"/>
                          <a:sym typeface="EB Garamond"/>
                        </a:rPr>
                        <a:t>Incentivar la compra</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1200">
                          <a:latin typeface="EB Garamond"/>
                          <a:ea typeface="EB Garamond"/>
                          <a:cs typeface="EB Garamond"/>
                          <a:sym typeface="EB Garamond"/>
                        </a:rPr>
                        <a:t>Remarqueting</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NO</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Contenido del carrito</a:t>
                      </a:r>
                      <a:endParaRPr sz="1200">
                        <a:latin typeface="EB Garamond"/>
                        <a:ea typeface="EB Garamond"/>
                        <a:cs typeface="EB Garamond"/>
                        <a:sym typeface="EB Garamond"/>
                      </a:endParaRPr>
                    </a:p>
                    <a:p>
                      <a:pPr indent="0" lvl="0" marL="0" rtl="0" algn="ctr">
                        <a:spcBef>
                          <a:spcPts val="0"/>
                        </a:spcBef>
                        <a:spcAft>
                          <a:spcPts val="0"/>
                        </a:spcAft>
                        <a:buNone/>
                      </a:pPr>
                      <a:r>
                        <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1200">
                          <a:latin typeface="EB Garamond"/>
                          <a:ea typeface="EB Garamond"/>
                          <a:cs typeface="EB Garamond"/>
                          <a:sym typeface="EB Garamond"/>
                        </a:rPr>
                        <a:t>Siempre Activa</a:t>
                      </a:r>
                      <a:endParaRPr sz="1200">
                        <a:latin typeface="EB Garamond"/>
                        <a:ea typeface="EB Garamond"/>
                        <a:cs typeface="EB Garamond"/>
                        <a:sym typeface="EB Garamond"/>
                      </a:endParaRPr>
                    </a:p>
                    <a:p>
                      <a:pPr indent="0" lvl="0" marL="0" rtl="0" algn="ctr">
                        <a:spcBef>
                          <a:spcPts val="0"/>
                        </a:spcBef>
                        <a:spcAft>
                          <a:spcPts val="0"/>
                        </a:spcAft>
                        <a:buNone/>
                      </a:pPr>
                      <a:r>
                        <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Carrito </a:t>
                      </a:r>
                      <a:endParaRPr sz="1200">
                        <a:latin typeface="EB Garamond"/>
                        <a:ea typeface="EB Garamond"/>
                        <a:cs typeface="EB Garamond"/>
                        <a:sym typeface="EB Garamond"/>
                      </a:endParaRPr>
                    </a:p>
                    <a:p>
                      <a:pPr indent="0" lvl="0" marL="0" rtl="0" algn="ctr">
                        <a:spcBef>
                          <a:spcPts val="0"/>
                        </a:spcBef>
                        <a:spcAft>
                          <a:spcPts val="0"/>
                        </a:spcAft>
                        <a:buNone/>
                      </a:pPr>
                      <a:r>
                        <a:t/>
                      </a:r>
                      <a:endParaRPr sz="1200">
                        <a:latin typeface="EB Garamond"/>
                        <a:ea typeface="EB Garamond"/>
                        <a:cs typeface="EB Garamond"/>
                        <a:sym typeface="EB Garamond"/>
                      </a:endParaRPr>
                    </a:p>
                  </a:txBody>
                  <a:tcPr marT="63500" marB="63500" marR="63500" marL="63500"/>
                </a:tc>
              </a:tr>
              <a:tr h="1193725">
                <a:tc>
                  <a:txBody>
                    <a:bodyPr/>
                    <a:lstStyle/>
                    <a:p>
                      <a:pPr indent="0" lvl="0" marL="0" rtl="0" algn="ctr">
                        <a:spcBef>
                          <a:spcPts val="0"/>
                        </a:spcBef>
                        <a:spcAft>
                          <a:spcPts val="0"/>
                        </a:spcAft>
                        <a:buNone/>
                      </a:pPr>
                      <a:r>
                        <a:rPr lang="ca" sz="1200">
                          <a:latin typeface="EB Garamond"/>
                          <a:ea typeface="EB Garamond"/>
                          <a:cs typeface="EB Garamond"/>
                          <a:sym typeface="EB Garamond"/>
                        </a:rPr>
                        <a:t>BP</a:t>
                      </a:r>
                      <a:endParaRPr sz="1200">
                        <a:latin typeface="EB Garamond"/>
                        <a:ea typeface="EB Garamond"/>
                        <a:cs typeface="EB Garamond"/>
                        <a:sym typeface="EB Garamond"/>
                      </a:endParaRPr>
                    </a:p>
                  </a:txBody>
                  <a:tcPr marT="63500" marB="63500" marR="63500" marL="63500"/>
                </a:tc>
                <a:tc gridSpan="2">
                  <a:txBody>
                    <a:bodyPr/>
                    <a:lstStyle/>
                    <a:p>
                      <a:pPr indent="0" lvl="0" marL="0" rtl="0" algn="ctr">
                        <a:spcBef>
                          <a:spcPts val="0"/>
                        </a:spcBef>
                        <a:spcAft>
                          <a:spcPts val="0"/>
                        </a:spcAft>
                        <a:buNone/>
                      </a:pPr>
                      <a:r>
                        <a:rPr lang="ca" sz="1200">
                          <a:latin typeface="EB Garamond"/>
                          <a:ea typeface="EB Garamond"/>
                          <a:cs typeface="EB Garamond"/>
                          <a:sym typeface="EB Garamond"/>
                        </a:rPr>
                        <a:t>8.855</a:t>
                      </a:r>
                      <a:endParaRPr sz="1200">
                        <a:latin typeface="EB Garamond"/>
                        <a:ea typeface="EB Garamond"/>
                        <a:cs typeface="EB Garamond"/>
                        <a:sym typeface="EB Garamond"/>
                      </a:endParaRPr>
                    </a:p>
                  </a:txBody>
                  <a:tcPr marT="63500" marB="63500" marR="63500" marL="63500"/>
                </a:tc>
                <a:tc hMerge="1"/>
                <a:tc>
                  <a:txBody>
                    <a:bodyPr/>
                    <a:lstStyle/>
                    <a:p>
                      <a:pPr indent="0" lvl="0" marL="0" rtl="0" algn="ctr">
                        <a:spcBef>
                          <a:spcPts val="0"/>
                        </a:spcBef>
                        <a:spcAft>
                          <a:spcPts val="0"/>
                        </a:spcAft>
                        <a:buNone/>
                      </a:pPr>
                      <a:r>
                        <a:rPr lang="ca" sz="1200">
                          <a:latin typeface="EB Garamond"/>
                          <a:ea typeface="EB Garamond"/>
                          <a:cs typeface="EB Garamond"/>
                          <a:sym typeface="EB Garamond"/>
                        </a:rPr>
                        <a:t>F</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1200">
                          <a:latin typeface="EB Garamond"/>
                          <a:ea typeface="EB Garamond"/>
                          <a:cs typeface="EB Garamond"/>
                          <a:sym typeface="EB Garamond"/>
                        </a:rPr>
                        <a:t>Incentivar la compra</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1200">
                          <a:latin typeface="EB Garamond"/>
                          <a:ea typeface="EB Garamond"/>
                          <a:cs typeface="EB Garamond"/>
                          <a:sym typeface="EB Garamond"/>
                        </a:rPr>
                        <a:t>Boletín</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sobre curiosidades del Tipo de Mascota</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Tipo de Mascota</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Perro / Gato</a:t>
                      </a:r>
                      <a:endParaRPr sz="1200">
                        <a:latin typeface="EB Garamond"/>
                        <a:ea typeface="EB Garamond"/>
                        <a:cs typeface="EB Garamond"/>
                        <a:sym typeface="EB Garamond"/>
                      </a:endParaRPr>
                    </a:p>
                    <a:p>
                      <a:pPr indent="0" lvl="0" marL="0" rtl="0" algn="ctr">
                        <a:spcBef>
                          <a:spcPts val="0"/>
                        </a:spcBef>
                        <a:spcAft>
                          <a:spcPts val="0"/>
                        </a:spcAft>
                        <a:buNone/>
                      </a:pPr>
                      <a:r>
                        <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1200">
                          <a:latin typeface="EB Garamond"/>
                          <a:ea typeface="EB Garamond"/>
                          <a:cs typeface="EB Garamond"/>
                          <a:sym typeface="EB Garamond"/>
                        </a:rPr>
                        <a:t>   </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Productos vistos / comprados  recientemente</a:t>
                      </a:r>
                      <a:endParaRPr sz="1200">
                        <a:latin typeface="EB Garamond"/>
                        <a:ea typeface="EB Garamond"/>
                        <a:cs typeface="EB Garamond"/>
                        <a:sym typeface="EB Garamond"/>
                      </a:endParaRPr>
                    </a:p>
                    <a:p>
                      <a:pPr indent="0" lvl="0" marL="0" rtl="0" algn="ctr">
                        <a:spcBef>
                          <a:spcPts val="0"/>
                        </a:spcBef>
                        <a:spcAft>
                          <a:spcPts val="0"/>
                        </a:spcAft>
                        <a:buNone/>
                      </a:pPr>
                      <a:r>
                        <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1200">
                          <a:latin typeface="EB Garamond"/>
                          <a:ea typeface="EB Garamond"/>
                          <a:cs typeface="EB Garamond"/>
                          <a:sym typeface="EB Garamond"/>
                        </a:rPr>
                        <a:t>Siempre Activa</a:t>
                      </a:r>
                      <a:endParaRPr sz="1200">
                        <a:latin typeface="EB Garamond"/>
                        <a:ea typeface="EB Garamond"/>
                        <a:cs typeface="EB Garamond"/>
                        <a:sym typeface="EB Garamond"/>
                      </a:endParaRPr>
                    </a:p>
                    <a:p>
                      <a:pPr indent="0" lvl="0" marL="0" rtl="0" algn="ctr">
                        <a:spcBef>
                          <a:spcPts val="0"/>
                        </a:spcBef>
                        <a:spcAft>
                          <a:spcPts val="0"/>
                        </a:spcAft>
                        <a:buNone/>
                      </a:pPr>
                      <a:r>
                        <a:t/>
                      </a:r>
                      <a:endParaRPr sz="12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1200">
                          <a:latin typeface="EB Garamond"/>
                          <a:ea typeface="EB Garamond"/>
                          <a:cs typeface="EB Garamond"/>
                          <a:sym typeface="EB Garamond"/>
                        </a:rPr>
                        <a:t>Ofertas</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PI</a:t>
                      </a:r>
                      <a:endParaRPr sz="1200">
                        <a:latin typeface="EB Garamond"/>
                        <a:ea typeface="EB Garamond"/>
                        <a:cs typeface="EB Garamond"/>
                        <a:sym typeface="EB Garamond"/>
                      </a:endParaRPr>
                    </a:p>
                    <a:p>
                      <a:pPr indent="0" lvl="0" marL="0" rtl="0" algn="ctr">
                        <a:spcBef>
                          <a:spcPts val="0"/>
                        </a:spcBef>
                        <a:spcAft>
                          <a:spcPts val="0"/>
                        </a:spcAft>
                        <a:buNone/>
                      </a:pPr>
                      <a:r>
                        <a:rPr lang="ca" sz="1200">
                          <a:latin typeface="EB Garamond"/>
                          <a:ea typeface="EB Garamond"/>
                          <a:cs typeface="EB Garamond"/>
                          <a:sym typeface="EB Garamond"/>
                        </a:rPr>
                        <a:t>Recomendados</a:t>
                      </a:r>
                      <a:endParaRPr sz="1200">
                        <a:latin typeface="EB Garamond"/>
                        <a:ea typeface="EB Garamond"/>
                        <a:cs typeface="EB Garamond"/>
                        <a:sym typeface="EB Garamond"/>
                      </a:endParaRPr>
                    </a:p>
                  </a:txBody>
                  <a:tcPr marT="63500" marB="63500" marR="63500" marL="63500"/>
                </a:tc>
              </a:tr>
            </a:tbl>
          </a:graphicData>
        </a:graphic>
      </p:graphicFrame>
      <p:sp>
        <p:nvSpPr>
          <p:cNvPr id="95" name="Google Shape;95;p18"/>
          <p:cNvSpPr txBox="1"/>
          <p:nvPr/>
        </p:nvSpPr>
        <p:spPr>
          <a:xfrm>
            <a:off x="0" y="-161650"/>
            <a:ext cx="3108000" cy="5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2800">
                <a:latin typeface="EB Garamond"/>
                <a:ea typeface="EB Garamond"/>
                <a:cs typeface="EB Garamond"/>
                <a:sym typeface="EB Garamond"/>
              </a:rPr>
              <a:t>Campañas </a:t>
            </a:r>
            <a:endParaRPr b="1" sz="2700">
              <a:solidFill>
                <a:schemeClr val="dk1"/>
              </a:solidFill>
              <a:latin typeface="EB Garamond"/>
              <a:ea typeface="EB Garamond"/>
              <a:cs typeface="EB Garamond"/>
              <a:sym typeface="EB Garamond"/>
            </a:endParaRPr>
          </a:p>
        </p:txBody>
      </p:sp>
      <p:sp>
        <p:nvSpPr>
          <p:cNvPr id="96" name="Google Shape;96;p18"/>
          <p:cNvSpPr txBox="1"/>
          <p:nvPr/>
        </p:nvSpPr>
        <p:spPr>
          <a:xfrm>
            <a:off x="2142600" y="0"/>
            <a:ext cx="7001400" cy="4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100">
                <a:solidFill>
                  <a:schemeClr val="dk1"/>
                </a:solidFill>
                <a:latin typeface="Roboto"/>
                <a:ea typeface="Roboto"/>
                <a:cs typeface="Roboto"/>
                <a:sym typeface="Roboto"/>
              </a:rPr>
              <a:t>DIM = Dia de la Mascota    RF = Referidos   RC = Recuperación Carrito BP = </a:t>
            </a:r>
            <a:r>
              <a:rPr b="1" lang="ca" sz="1100">
                <a:solidFill>
                  <a:schemeClr val="dk1"/>
                </a:solidFill>
                <a:latin typeface="Roboto"/>
                <a:ea typeface="Roboto"/>
                <a:cs typeface="Roboto"/>
                <a:sym typeface="Roboto"/>
              </a:rPr>
              <a:t>Boletín</a:t>
            </a:r>
            <a:r>
              <a:rPr b="1" lang="ca" sz="1100">
                <a:solidFill>
                  <a:schemeClr val="dk1"/>
                </a:solidFill>
                <a:latin typeface="Roboto"/>
                <a:ea typeface="Roboto"/>
                <a:cs typeface="Roboto"/>
                <a:sym typeface="Roboto"/>
              </a:rPr>
              <a:t> Permanente</a:t>
            </a:r>
            <a:endParaRPr b="1" sz="1100">
              <a:solidFill>
                <a:schemeClr val="dk1"/>
              </a:solidFill>
              <a:latin typeface="Roboto"/>
              <a:ea typeface="Roboto"/>
              <a:cs typeface="Roboto"/>
              <a:sym typeface="Roboto"/>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72"/>
          <p:cNvSpPr txBox="1"/>
          <p:nvPr>
            <p:ph type="title"/>
          </p:nvPr>
        </p:nvSpPr>
        <p:spPr>
          <a:xfrm>
            <a:off x="183975" y="1773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ca" sz="2500">
                <a:latin typeface="Merriweather Black"/>
                <a:ea typeface="Merriweather Black"/>
                <a:cs typeface="Merriweather Black"/>
                <a:sym typeface="Merriweather Black"/>
              </a:rPr>
              <a:t>M</a:t>
            </a:r>
            <a:r>
              <a:rPr lang="ca" sz="2500">
                <a:latin typeface="Merriweather Black"/>
                <a:ea typeface="Merriweather Black"/>
                <a:cs typeface="Merriweather Black"/>
                <a:sym typeface="Merriweather Black"/>
              </a:rPr>
              <a:t>ecanismos de mailchimp para automatizar la personalización del contenido - etiquetas Merge</a:t>
            </a:r>
            <a:endParaRPr sz="2500">
              <a:latin typeface="Merriweather Black"/>
              <a:ea typeface="Merriweather Black"/>
              <a:cs typeface="Merriweather Black"/>
              <a:sym typeface="Merriweather Black"/>
            </a:endParaRPr>
          </a:p>
          <a:p>
            <a:pPr indent="0" lvl="0" marL="0" rtl="0" algn="l">
              <a:spcBef>
                <a:spcPts val="0"/>
              </a:spcBef>
              <a:spcAft>
                <a:spcPts val="0"/>
              </a:spcAft>
              <a:buNone/>
            </a:pPr>
            <a:r>
              <a:t/>
            </a:r>
            <a:endParaRPr sz="2500">
              <a:latin typeface="Merriweather Black"/>
              <a:ea typeface="Merriweather Black"/>
              <a:cs typeface="Merriweather Black"/>
              <a:sym typeface="Merriweather Black"/>
            </a:endParaRPr>
          </a:p>
          <a:p>
            <a:pPr indent="0" lvl="0" marL="0" rtl="0" algn="l">
              <a:spcBef>
                <a:spcPts val="0"/>
              </a:spcBef>
              <a:spcAft>
                <a:spcPts val="0"/>
              </a:spcAft>
              <a:buSzPts val="990"/>
              <a:buNone/>
            </a:pPr>
            <a:r>
              <a:t/>
            </a:r>
            <a:endParaRPr sz="3000">
              <a:latin typeface="Merriweather Black"/>
              <a:ea typeface="Merriweather Black"/>
              <a:cs typeface="Merriweather Black"/>
              <a:sym typeface="Merriweather Black"/>
            </a:endParaRPr>
          </a:p>
        </p:txBody>
      </p:sp>
      <p:sp>
        <p:nvSpPr>
          <p:cNvPr id="414" name="Google Shape;414;p72"/>
          <p:cNvSpPr txBox="1"/>
          <p:nvPr/>
        </p:nvSpPr>
        <p:spPr>
          <a:xfrm>
            <a:off x="260425" y="1443225"/>
            <a:ext cx="8571900" cy="1149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ca" sz="1900">
                <a:latin typeface="EB Garamond"/>
                <a:ea typeface="EB Garamond"/>
                <a:cs typeface="EB Garamond"/>
                <a:sym typeface="EB Garamond"/>
              </a:rPr>
              <a:t>Las etiquetas Merge condicionales te permiten controlar quién ve qué en tus mensajes de correo electrónico. Si añades una etiqueta merge condicional a un contenido determinado, solo se mostrará a los destinatarios que cumplan las condiciones establecidas.</a:t>
            </a:r>
            <a:endParaRPr sz="1900">
              <a:latin typeface="EB Garamond"/>
              <a:ea typeface="EB Garamond"/>
              <a:cs typeface="EB Garamond"/>
              <a:sym typeface="EB Garamond"/>
            </a:endParaRPr>
          </a:p>
        </p:txBody>
      </p:sp>
      <p:pic>
        <p:nvPicPr>
          <p:cNvPr id="415" name="Google Shape;415;p72"/>
          <p:cNvPicPr preferRelativeResize="0"/>
          <p:nvPr/>
        </p:nvPicPr>
        <p:blipFill>
          <a:blip r:embed="rId3">
            <a:alphaModFix/>
          </a:blip>
          <a:stretch>
            <a:fillRect/>
          </a:stretch>
        </p:blipFill>
        <p:spPr>
          <a:xfrm>
            <a:off x="275825" y="2759850"/>
            <a:ext cx="8336901" cy="158347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73"/>
          <p:cNvSpPr txBox="1"/>
          <p:nvPr>
            <p:ph type="title"/>
          </p:nvPr>
        </p:nvSpPr>
        <p:spPr>
          <a:xfrm>
            <a:off x="183975" y="1773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ca" sz="3000">
                <a:latin typeface="Merriweather Black"/>
                <a:ea typeface="Merriweather Black"/>
                <a:cs typeface="Merriweather Black"/>
                <a:sym typeface="Merriweather Black"/>
              </a:rPr>
              <a:t> </a:t>
            </a:r>
            <a:r>
              <a:rPr lang="ca" sz="2500">
                <a:latin typeface="Merriweather Black"/>
                <a:ea typeface="Merriweather Black"/>
                <a:cs typeface="Merriweather Black"/>
                <a:sym typeface="Merriweather Black"/>
              </a:rPr>
              <a:t>M</a:t>
            </a:r>
            <a:r>
              <a:rPr lang="ca" sz="2500">
                <a:latin typeface="Merriweather Black"/>
                <a:ea typeface="Merriweather Black"/>
                <a:cs typeface="Merriweather Black"/>
                <a:sym typeface="Merriweather Black"/>
              </a:rPr>
              <a:t>ecanismos de mailchimp para automatizar la personalización del contenido</a:t>
            </a:r>
            <a:endParaRPr sz="2500">
              <a:latin typeface="Merriweather Black"/>
              <a:ea typeface="Merriweather Black"/>
              <a:cs typeface="Merriweather Black"/>
              <a:sym typeface="Merriweather Black"/>
            </a:endParaRPr>
          </a:p>
          <a:p>
            <a:pPr indent="0" lvl="0" marL="0" rtl="0" algn="l">
              <a:spcBef>
                <a:spcPts val="0"/>
              </a:spcBef>
              <a:spcAft>
                <a:spcPts val="0"/>
              </a:spcAft>
              <a:buNone/>
            </a:pPr>
            <a:r>
              <a:t/>
            </a:r>
            <a:endParaRPr sz="2500">
              <a:latin typeface="Merriweather Black"/>
              <a:ea typeface="Merriweather Black"/>
              <a:cs typeface="Merriweather Black"/>
              <a:sym typeface="Merriweather Black"/>
            </a:endParaRPr>
          </a:p>
          <a:p>
            <a:pPr indent="0" lvl="0" marL="0" rtl="0" algn="l">
              <a:spcBef>
                <a:spcPts val="0"/>
              </a:spcBef>
              <a:spcAft>
                <a:spcPts val="0"/>
              </a:spcAft>
              <a:buSzPts val="990"/>
              <a:buNone/>
            </a:pPr>
            <a:r>
              <a:t/>
            </a:r>
            <a:endParaRPr sz="3000">
              <a:latin typeface="Merriweather Black"/>
              <a:ea typeface="Merriweather Black"/>
              <a:cs typeface="Merriweather Black"/>
              <a:sym typeface="Merriweather Black"/>
            </a:endParaRPr>
          </a:p>
        </p:txBody>
      </p:sp>
      <p:graphicFrame>
        <p:nvGraphicFramePr>
          <p:cNvPr id="421" name="Google Shape;421;p73"/>
          <p:cNvGraphicFramePr/>
          <p:nvPr/>
        </p:nvGraphicFramePr>
        <p:xfrm>
          <a:off x="952500" y="1809750"/>
          <a:ext cx="3000000" cy="3000000"/>
        </p:xfrm>
        <a:graphic>
          <a:graphicData uri="http://schemas.openxmlformats.org/drawingml/2006/table">
            <a:tbl>
              <a:tblPr>
                <a:noFill/>
                <a:tableStyleId>{388959CC-FAED-4077-AAE6-B2413BCB483A}</a:tableStyleId>
              </a:tblPr>
              <a:tblGrid>
                <a:gridCol w="3619500"/>
                <a:gridCol w="3619500"/>
              </a:tblGrid>
              <a:tr h="381000">
                <a:tc>
                  <a:txBody>
                    <a:bodyPr/>
                    <a:lstStyle/>
                    <a:p>
                      <a:pPr indent="0" lvl="0" marL="0" marR="0" rtl="0" algn="l">
                        <a:lnSpc>
                          <a:spcPct val="115000"/>
                        </a:lnSpc>
                        <a:spcBef>
                          <a:spcPts val="0"/>
                        </a:spcBef>
                        <a:spcAft>
                          <a:spcPts val="0"/>
                        </a:spcAft>
                        <a:buNone/>
                      </a:pPr>
                      <a:r>
                        <a:rPr b="1" lang="ca" sz="1600">
                          <a:solidFill>
                            <a:srgbClr val="241C15"/>
                          </a:solidFill>
                          <a:latin typeface="EB Garamond"/>
                          <a:ea typeface="EB Garamond"/>
                          <a:cs typeface="EB Garamond"/>
                          <a:sym typeface="EB Garamond"/>
                        </a:rPr>
                        <a:t>Operador</a:t>
                      </a:r>
                      <a:endParaRPr b="1" sz="1600">
                        <a:solidFill>
                          <a:srgbClr val="241C15"/>
                        </a:solidFill>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solidFill>
                      <a:srgbClr val="9FC5E8"/>
                    </a:solidFill>
                  </a:tcPr>
                </a:tc>
                <a:tc>
                  <a:txBody>
                    <a:bodyPr/>
                    <a:lstStyle/>
                    <a:p>
                      <a:pPr indent="0" lvl="0" marL="0" marR="0" rtl="0" algn="l">
                        <a:lnSpc>
                          <a:spcPct val="115000"/>
                        </a:lnSpc>
                        <a:spcBef>
                          <a:spcPts val="0"/>
                        </a:spcBef>
                        <a:spcAft>
                          <a:spcPts val="0"/>
                        </a:spcAft>
                        <a:buNone/>
                      </a:pPr>
                      <a:r>
                        <a:rPr b="1" lang="ca" sz="1600">
                          <a:solidFill>
                            <a:srgbClr val="241C15"/>
                          </a:solidFill>
                          <a:latin typeface="EB Garamond"/>
                          <a:ea typeface="EB Garamond"/>
                          <a:cs typeface="EB Garamond"/>
                          <a:sym typeface="EB Garamond"/>
                        </a:rPr>
                        <a:t>Definición</a:t>
                      </a:r>
                      <a:endParaRPr b="1" sz="1600">
                        <a:solidFill>
                          <a:srgbClr val="241C15"/>
                        </a:solidFill>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solidFill>
                      <a:srgbClr val="9FC5E8"/>
                    </a:solidFill>
                  </a:tcPr>
                </a:tc>
              </a:tr>
              <a:tr h="381000">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igual a</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r>
              <a:tr h="381000">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distinto de</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r>
              <a:tr h="381000">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&gt;</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mayor que</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r>
              <a:tr h="381000">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&lt;</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menor que</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r>
              <a:tr h="381000">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&gt;=</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mayor o igual que</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r>
              <a:tr h="381000">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&lt;=</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menor o igual que</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r>
            </a:tbl>
          </a:graphicData>
        </a:graphic>
      </p:graphicFrame>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74"/>
          <p:cNvSpPr txBox="1"/>
          <p:nvPr>
            <p:ph type="title"/>
          </p:nvPr>
        </p:nvSpPr>
        <p:spPr>
          <a:xfrm>
            <a:off x="183975" y="1773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ca" sz="3000">
                <a:latin typeface="Merriweather Black"/>
                <a:ea typeface="Merriweather Black"/>
                <a:cs typeface="Merriweather Black"/>
                <a:sym typeface="Merriweather Black"/>
              </a:rPr>
              <a:t> </a:t>
            </a:r>
            <a:r>
              <a:rPr lang="ca" sz="2500">
                <a:latin typeface="Merriweather Black"/>
                <a:ea typeface="Merriweather Black"/>
                <a:cs typeface="Merriweather Black"/>
                <a:sym typeface="Merriweather Black"/>
              </a:rPr>
              <a:t>M</a:t>
            </a:r>
            <a:r>
              <a:rPr lang="ca" sz="2500">
                <a:latin typeface="Merriweather Black"/>
                <a:ea typeface="Merriweather Black"/>
                <a:cs typeface="Merriweather Black"/>
                <a:sym typeface="Merriweather Black"/>
              </a:rPr>
              <a:t>ecanismos de mailchimp para automatizar la personalización del contenido</a:t>
            </a:r>
            <a:endParaRPr sz="2500">
              <a:latin typeface="Merriweather Black"/>
              <a:ea typeface="Merriweather Black"/>
              <a:cs typeface="Merriweather Black"/>
              <a:sym typeface="Merriweather Black"/>
            </a:endParaRPr>
          </a:p>
          <a:p>
            <a:pPr indent="0" lvl="0" marL="0" rtl="0" algn="l">
              <a:spcBef>
                <a:spcPts val="0"/>
              </a:spcBef>
              <a:spcAft>
                <a:spcPts val="0"/>
              </a:spcAft>
              <a:buNone/>
            </a:pPr>
            <a:r>
              <a:t/>
            </a:r>
            <a:endParaRPr sz="2500">
              <a:latin typeface="Merriweather Black"/>
              <a:ea typeface="Merriweather Black"/>
              <a:cs typeface="Merriweather Black"/>
              <a:sym typeface="Merriweather Black"/>
            </a:endParaRPr>
          </a:p>
          <a:p>
            <a:pPr indent="0" lvl="0" marL="0" rtl="0" algn="l">
              <a:spcBef>
                <a:spcPts val="0"/>
              </a:spcBef>
              <a:spcAft>
                <a:spcPts val="0"/>
              </a:spcAft>
              <a:buSzPts val="990"/>
              <a:buNone/>
            </a:pPr>
            <a:r>
              <a:t/>
            </a:r>
            <a:endParaRPr sz="3000">
              <a:latin typeface="Merriweather Black"/>
              <a:ea typeface="Merriweather Black"/>
              <a:cs typeface="Merriweather Black"/>
              <a:sym typeface="Merriweather Black"/>
            </a:endParaRPr>
          </a:p>
        </p:txBody>
      </p:sp>
      <p:graphicFrame>
        <p:nvGraphicFramePr>
          <p:cNvPr id="427" name="Google Shape;427;p74"/>
          <p:cNvGraphicFramePr/>
          <p:nvPr/>
        </p:nvGraphicFramePr>
        <p:xfrm>
          <a:off x="866300" y="1630925"/>
          <a:ext cx="3000000" cy="3000000"/>
        </p:xfrm>
        <a:graphic>
          <a:graphicData uri="http://schemas.openxmlformats.org/drawingml/2006/table">
            <a:tbl>
              <a:tblPr>
                <a:noFill/>
                <a:tableStyleId>{388959CC-FAED-4077-AAE6-B2413BCB483A}</a:tableStyleId>
              </a:tblPr>
              <a:tblGrid>
                <a:gridCol w="3705700"/>
                <a:gridCol w="3705700"/>
              </a:tblGrid>
              <a:tr h="381000">
                <a:tc>
                  <a:txBody>
                    <a:bodyPr/>
                    <a:lstStyle/>
                    <a:p>
                      <a:pPr indent="0" lvl="0" marL="0" marR="0" rtl="0" algn="l">
                        <a:lnSpc>
                          <a:spcPct val="115000"/>
                        </a:lnSpc>
                        <a:spcBef>
                          <a:spcPts val="0"/>
                        </a:spcBef>
                        <a:spcAft>
                          <a:spcPts val="0"/>
                        </a:spcAft>
                        <a:buNone/>
                      </a:pPr>
                      <a:r>
                        <a:rPr b="1" lang="ca" sz="2000">
                          <a:latin typeface="EB Garamond"/>
                          <a:ea typeface="EB Garamond"/>
                          <a:cs typeface="EB Garamond"/>
                          <a:sym typeface="EB Garamond"/>
                        </a:rPr>
                        <a:t>Nombre</a:t>
                      </a:r>
                      <a:endParaRPr b="1" sz="2000">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lnB cap="flat" cmpd="sng" w="19050">
                      <a:solidFill>
                        <a:srgbClr val="9E9E9E"/>
                      </a:solidFill>
                      <a:prstDash val="solid"/>
                      <a:round/>
                      <a:headEnd len="sm" w="sm" type="none"/>
                      <a:tailEnd len="sm" w="sm" type="none"/>
                    </a:lnB>
                    <a:solidFill>
                      <a:srgbClr val="9FC5E8"/>
                    </a:solidFill>
                  </a:tcPr>
                </a:tc>
                <a:tc>
                  <a:txBody>
                    <a:bodyPr/>
                    <a:lstStyle/>
                    <a:p>
                      <a:pPr indent="0" lvl="0" marL="0" marR="0" rtl="0" algn="l">
                        <a:lnSpc>
                          <a:spcPct val="115000"/>
                        </a:lnSpc>
                        <a:spcBef>
                          <a:spcPts val="0"/>
                        </a:spcBef>
                        <a:spcAft>
                          <a:spcPts val="0"/>
                        </a:spcAft>
                        <a:buNone/>
                      </a:pPr>
                      <a:r>
                        <a:rPr b="1" lang="ca" sz="2000">
                          <a:latin typeface="EB Garamond"/>
                          <a:ea typeface="EB Garamond"/>
                          <a:cs typeface="EB Garamond"/>
                          <a:sym typeface="EB Garamond"/>
                        </a:rPr>
                        <a:t>Definición</a:t>
                      </a:r>
                      <a:endParaRPr b="1" sz="2000">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solidFill>
                      <a:srgbClr val="9FC5E8"/>
                    </a:solidFill>
                  </a:tcPr>
                </a:tc>
              </a:tr>
              <a:tr h="381000">
                <a:tc>
                  <a:txBody>
                    <a:bodyPr/>
                    <a:lstStyle/>
                    <a:p>
                      <a:pPr indent="0" lvl="0" marL="0" marR="0" rtl="0" algn="l">
                        <a:lnSpc>
                          <a:spcPct val="115000"/>
                        </a:lnSpc>
                        <a:spcBef>
                          <a:spcPts val="0"/>
                        </a:spcBef>
                        <a:spcAft>
                          <a:spcPts val="0"/>
                        </a:spcAft>
                        <a:buNone/>
                      </a:pPr>
                      <a:r>
                        <a:rPr b="1" lang="ca">
                          <a:latin typeface="EB Garamond"/>
                          <a:ea typeface="EB Garamond"/>
                          <a:cs typeface="EB Garamond"/>
                          <a:sym typeface="EB Garamond"/>
                        </a:rPr>
                        <a:t>IF</a:t>
                      </a:r>
                      <a:endParaRPr b="1">
                        <a:latin typeface="EB Garamond"/>
                        <a:ea typeface="EB Garamond"/>
                        <a:cs typeface="EB Garamond"/>
                        <a:sym typeface="EB Garamond"/>
                      </a:endParaRPr>
                    </a:p>
                  </a:txBody>
                  <a:tcPr marT="91425" marB="91425" marR="91425" marL="91425">
                    <a:lnL cap="flat" cmpd="sng" w="19050">
                      <a:solidFill>
                        <a:srgbClr val="DBD9D2"/>
                      </a:solidFill>
                      <a:prstDash val="solid"/>
                      <a:round/>
                      <a:headEnd len="sm" w="sm" type="none"/>
                      <a:tailEnd len="sm" w="sm" type="none"/>
                    </a:lnL>
                    <a:lnR cap="flat" cmpd="sng" w="19050">
                      <a:solidFill>
                        <a:srgbClr val="DBD9D2"/>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Usa IF para indicar el contenido a mostrar si el valor de la etiqueta *|MERGE|* es verdadero.</a:t>
                      </a:r>
                      <a:endParaRPr>
                        <a:latin typeface="EB Garamond"/>
                        <a:ea typeface="EB Garamond"/>
                        <a:cs typeface="EB Garamond"/>
                        <a:sym typeface="EB Garamond"/>
                      </a:endParaRPr>
                    </a:p>
                  </a:txBody>
                  <a:tcPr marT="91425" marB="91425" marR="91425" marL="91425">
                    <a:lnL cap="flat" cmpd="sng" w="190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r>
              <a:tr h="381000">
                <a:tc>
                  <a:txBody>
                    <a:bodyPr/>
                    <a:lstStyle/>
                    <a:p>
                      <a:pPr indent="0" lvl="0" marL="0" marR="0" rtl="0" algn="l">
                        <a:lnSpc>
                          <a:spcPct val="115000"/>
                        </a:lnSpc>
                        <a:spcBef>
                          <a:spcPts val="0"/>
                        </a:spcBef>
                        <a:spcAft>
                          <a:spcPts val="0"/>
                        </a:spcAft>
                        <a:buNone/>
                      </a:pPr>
                      <a:r>
                        <a:rPr b="1" lang="ca">
                          <a:latin typeface="EB Garamond"/>
                          <a:ea typeface="EB Garamond"/>
                          <a:cs typeface="EB Garamond"/>
                          <a:sym typeface="EB Garamond"/>
                        </a:rPr>
                        <a:t>ELSE</a:t>
                      </a:r>
                      <a:endParaRPr b="1">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lnT cap="flat" cmpd="sng" w="19050">
                      <a:solidFill>
                        <a:srgbClr val="9E9E9E"/>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Usa ELSE para indicar el contenido para mostrar si el valor de la etiqueta *|MERGE|* es falso.</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r>
              <a:tr h="381000">
                <a:tc>
                  <a:txBody>
                    <a:bodyPr/>
                    <a:lstStyle/>
                    <a:p>
                      <a:pPr indent="0" lvl="0" marL="0" marR="0" rtl="0" algn="l">
                        <a:lnSpc>
                          <a:spcPct val="115000"/>
                        </a:lnSpc>
                        <a:spcBef>
                          <a:spcPts val="0"/>
                        </a:spcBef>
                        <a:spcAft>
                          <a:spcPts val="0"/>
                        </a:spcAft>
                        <a:buNone/>
                      </a:pPr>
                      <a:r>
                        <a:rPr b="1" lang="ca">
                          <a:latin typeface="EB Garamond"/>
                          <a:ea typeface="EB Garamond"/>
                          <a:cs typeface="EB Garamond"/>
                          <a:sym typeface="EB Garamond"/>
                        </a:rPr>
                        <a:t>ELSEIF</a:t>
                      </a:r>
                      <a:endParaRPr b="1">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Usa ELSEIF para especificar una nueva etiqueta *|MERGE|* para comparar si el valor de la primera etiqueta *|MERGE|* es falso.</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r>
              <a:tr h="381000">
                <a:tc>
                  <a:txBody>
                    <a:bodyPr/>
                    <a:lstStyle/>
                    <a:p>
                      <a:pPr indent="0" lvl="0" marL="0" marR="0" rtl="0" algn="l">
                        <a:lnSpc>
                          <a:spcPct val="115000"/>
                        </a:lnSpc>
                        <a:spcBef>
                          <a:spcPts val="0"/>
                        </a:spcBef>
                        <a:spcAft>
                          <a:spcPts val="0"/>
                        </a:spcAft>
                        <a:buNone/>
                      </a:pPr>
                      <a:r>
                        <a:rPr b="1" lang="ca">
                          <a:latin typeface="EB Garamond"/>
                          <a:ea typeface="EB Garamond"/>
                          <a:cs typeface="EB Garamond"/>
                          <a:sym typeface="EB Garamond"/>
                        </a:rPr>
                        <a:t>IFNOT</a:t>
                      </a:r>
                      <a:endParaRPr b="1">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c>
                  <a:txBody>
                    <a:bodyPr/>
                    <a:lstStyle/>
                    <a:p>
                      <a:pPr indent="0" lvl="0" marL="0" marR="0" rtl="0" algn="l">
                        <a:lnSpc>
                          <a:spcPct val="115000"/>
                        </a:lnSpc>
                        <a:spcBef>
                          <a:spcPts val="0"/>
                        </a:spcBef>
                        <a:spcAft>
                          <a:spcPts val="0"/>
                        </a:spcAft>
                        <a:buNone/>
                      </a:pPr>
                      <a:r>
                        <a:rPr lang="ca">
                          <a:latin typeface="EB Garamond"/>
                          <a:ea typeface="EB Garamond"/>
                          <a:cs typeface="EB Garamond"/>
                          <a:sym typeface="EB Garamond"/>
                        </a:rPr>
                        <a:t>Usa IFNOT para indicar el contenido para mostrar si el valor de la etiqueta *|MERGE|* es falso.</a:t>
                      </a:r>
                      <a:endParaRPr>
                        <a:latin typeface="EB Garamond"/>
                        <a:ea typeface="EB Garamond"/>
                        <a:cs typeface="EB Garamond"/>
                        <a:sym typeface="EB Garamond"/>
                      </a:endParaRPr>
                    </a:p>
                  </a:txBody>
                  <a:tcPr marT="91425" marB="91425" marR="91425" marL="91425">
                    <a:lnL cap="flat" cmpd="sng" w="8650">
                      <a:solidFill>
                        <a:srgbClr val="DBD9D2"/>
                      </a:solidFill>
                      <a:prstDash val="solid"/>
                      <a:round/>
                      <a:headEnd len="sm" w="sm" type="none"/>
                      <a:tailEnd len="sm" w="sm" type="none"/>
                    </a:lnL>
                    <a:lnR cap="flat" cmpd="sng" w="8650">
                      <a:solidFill>
                        <a:srgbClr val="DBD9D2"/>
                      </a:solidFill>
                      <a:prstDash val="solid"/>
                      <a:round/>
                      <a:headEnd len="sm" w="sm" type="none"/>
                      <a:tailEnd len="sm" w="sm" type="none"/>
                    </a:lnR>
                  </a:tcPr>
                </a:tc>
              </a:tr>
            </a:tbl>
          </a:graphicData>
        </a:graphic>
      </p:graphicFrame>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75"/>
          <p:cNvSpPr txBox="1"/>
          <p:nvPr>
            <p:ph type="title"/>
          </p:nvPr>
        </p:nvSpPr>
        <p:spPr>
          <a:xfrm>
            <a:off x="183975" y="1773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ca" sz="3000">
                <a:latin typeface="Merriweather Black"/>
                <a:ea typeface="Merriweather Black"/>
                <a:cs typeface="Merriweather Black"/>
                <a:sym typeface="Merriweather Black"/>
              </a:rPr>
              <a:t> </a:t>
            </a:r>
            <a:r>
              <a:rPr lang="ca" sz="2500">
                <a:latin typeface="Merriweather Black"/>
                <a:ea typeface="Merriweather Black"/>
                <a:cs typeface="Merriweather Black"/>
                <a:sym typeface="Merriweather Black"/>
              </a:rPr>
              <a:t>M</a:t>
            </a:r>
            <a:r>
              <a:rPr lang="ca" sz="2500">
                <a:latin typeface="Merriweather Black"/>
                <a:ea typeface="Merriweather Black"/>
                <a:cs typeface="Merriweather Black"/>
                <a:sym typeface="Merriweather Black"/>
              </a:rPr>
              <a:t>ecanismos de mailchimp para automatizar la personalización del contenido</a:t>
            </a:r>
            <a:endParaRPr sz="2500">
              <a:latin typeface="Merriweather Black"/>
              <a:ea typeface="Merriweather Black"/>
              <a:cs typeface="Merriweather Black"/>
              <a:sym typeface="Merriweather Black"/>
            </a:endParaRPr>
          </a:p>
          <a:p>
            <a:pPr indent="0" lvl="0" marL="0" rtl="0" algn="l">
              <a:spcBef>
                <a:spcPts val="0"/>
              </a:spcBef>
              <a:spcAft>
                <a:spcPts val="0"/>
              </a:spcAft>
              <a:buNone/>
            </a:pPr>
            <a:r>
              <a:t/>
            </a:r>
            <a:endParaRPr sz="2500">
              <a:latin typeface="Merriweather Black"/>
              <a:ea typeface="Merriweather Black"/>
              <a:cs typeface="Merriweather Black"/>
              <a:sym typeface="Merriweather Black"/>
            </a:endParaRPr>
          </a:p>
          <a:p>
            <a:pPr indent="0" lvl="0" marL="0" rtl="0" algn="l">
              <a:spcBef>
                <a:spcPts val="0"/>
              </a:spcBef>
              <a:spcAft>
                <a:spcPts val="0"/>
              </a:spcAft>
              <a:buSzPts val="990"/>
              <a:buNone/>
            </a:pPr>
            <a:r>
              <a:t/>
            </a:r>
            <a:endParaRPr sz="3000">
              <a:latin typeface="Merriweather Black"/>
              <a:ea typeface="Merriweather Black"/>
              <a:cs typeface="Merriweather Black"/>
              <a:sym typeface="Merriweather Black"/>
            </a:endParaRPr>
          </a:p>
        </p:txBody>
      </p:sp>
      <p:sp>
        <p:nvSpPr>
          <p:cNvPr id="433" name="Google Shape;433;p75"/>
          <p:cNvSpPr txBox="1"/>
          <p:nvPr/>
        </p:nvSpPr>
        <p:spPr>
          <a:xfrm>
            <a:off x="349875" y="1351775"/>
            <a:ext cx="8354700" cy="1569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ca" sz="1800">
                <a:latin typeface="EB Garamond"/>
                <a:ea typeface="EB Garamond"/>
                <a:cs typeface="EB Garamond"/>
                <a:sym typeface="EB Garamond"/>
              </a:rPr>
              <a:t>Si tienes grupos entre tu público, puedes mostrar a los destinatarios contenido condicional según el grupo en el que se encuentren. En lugar de una etiqueta merge, haz referencia a la categoría y a los nombres de grupo en las etiquetas condicionales. Se pueden unir varios grupos para mostrar un contenido único para cada uno y el valor predeterminado para cualquier otra persona.</a:t>
            </a:r>
            <a:endParaRPr sz="1800">
              <a:solidFill>
                <a:schemeClr val="dk2"/>
              </a:solidFill>
              <a:latin typeface="Roboto"/>
              <a:ea typeface="Roboto"/>
              <a:cs typeface="Roboto"/>
              <a:sym typeface="Roboto"/>
            </a:endParaRPr>
          </a:p>
        </p:txBody>
      </p:sp>
      <p:pic>
        <p:nvPicPr>
          <p:cNvPr id="434" name="Google Shape;434;p75"/>
          <p:cNvPicPr preferRelativeResize="0"/>
          <p:nvPr/>
        </p:nvPicPr>
        <p:blipFill>
          <a:blip r:embed="rId3">
            <a:alphaModFix/>
          </a:blip>
          <a:stretch>
            <a:fillRect/>
          </a:stretch>
        </p:blipFill>
        <p:spPr>
          <a:xfrm>
            <a:off x="1077975" y="3026050"/>
            <a:ext cx="6732599" cy="176055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76"/>
          <p:cNvSpPr txBox="1"/>
          <p:nvPr>
            <p:ph type="title"/>
          </p:nvPr>
        </p:nvSpPr>
        <p:spPr>
          <a:xfrm>
            <a:off x="183975" y="177325"/>
            <a:ext cx="86904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ca" sz="3000">
                <a:latin typeface="Merriweather Black"/>
                <a:ea typeface="Merriweather Black"/>
                <a:cs typeface="Merriweather Black"/>
                <a:sym typeface="Merriweather Black"/>
              </a:rPr>
              <a:t> </a:t>
            </a:r>
            <a:r>
              <a:rPr lang="ca" sz="2500">
                <a:latin typeface="Merriweather Black"/>
                <a:ea typeface="Merriweather Black"/>
                <a:cs typeface="Merriweather Black"/>
                <a:sym typeface="Merriweather Black"/>
              </a:rPr>
              <a:t>M</a:t>
            </a:r>
            <a:r>
              <a:rPr lang="ca" sz="2500">
                <a:latin typeface="Merriweather Black"/>
                <a:ea typeface="Merriweather Black"/>
                <a:cs typeface="Merriweather Black"/>
                <a:sym typeface="Merriweather Black"/>
              </a:rPr>
              <a:t>ecanismos de mailchimp para automatizar la personalización del contenido - contenido dinámico</a:t>
            </a:r>
            <a:endParaRPr sz="2500">
              <a:latin typeface="Merriweather Black"/>
              <a:ea typeface="Merriweather Black"/>
              <a:cs typeface="Merriweather Black"/>
              <a:sym typeface="Merriweather Black"/>
            </a:endParaRPr>
          </a:p>
          <a:p>
            <a:pPr indent="0" lvl="0" marL="0" rtl="0" algn="l">
              <a:spcBef>
                <a:spcPts val="0"/>
              </a:spcBef>
              <a:spcAft>
                <a:spcPts val="0"/>
              </a:spcAft>
              <a:buNone/>
            </a:pPr>
            <a:r>
              <a:t/>
            </a:r>
            <a:endParaRPr sz="2500">
              <a:latin typeface="Merriweather Black"/>
              <a:ea typeface="Merriweather Black"/>
              <a:cs typeface="Merriweather Black"/>
              <a:sym typeface="Merriweather Black"/>
            </a:endParaRPr>
          </a:p>
          <a:p>
            <a:pPr indent="0" lvl="0" marL="0" rtl="0" algn="l">
              <a:spcBef>
                <a:spcPts val="0"/>
              </a:spcBef>
              <a:spcAft>
                <a:spcPts val="0"/>
              </a:spcAft>
              <a:buSzPts val="990"/>
              <a:buNone/>
            </a:pPr>
            <a:r>
              <a:t/>
            </a:r>
            <a:endParaRPr sz="3000">
              <a:latin typeface="Merriweather Black"/>
              <a:ea typeface="Merriweather Black"/>
              <a:cs typeface="Merriweather Black"/>
              <a:sym typeface="Merriweather Black"/>
            </a:endParaRPr>
          </a:p>
        </p:txBody>
      </p:sp>
      <p:sp>
        <p:nvSpPr>
          <p:cNvPr id="440" name="Google Shape;440;p76"/>
          <p:cNvSpPr txBox="1"/>
          <p:nvPr/>
        </p:nvSpPr>
        <p:spPr>
          <a:xfrm>
            <a:off x="628350" y="1557550"/>
            <a:ext cx="7887300" cy="1293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ca" sz="1800">
                <a:latin typeface="EB Garamond"/>
                <a:ea typeface="EB Garamond"/>
                <a:cs typeface="EB Garamond"/>
                <a:sym typeface="EB Garamond"/>
              </a:rPr>
              <a:t>Utiliza contenido dinámico para enviar un único correo electrónico que muestre contenido diferente adaptado a la información de etiquetas Merge en vivo almacenada en tu público. Activa el contenido dinámico para un bloque de contenido, y mostraremos u ocultaremos tu contenido en función de tus condiciones.</a:t>
            </a:r>
            <a:endParaRPr sz="1800">
              <a:solidFill>
                <a:schemeClr val="dk2"/>
              </a:solidFill>
              <a:latin typeface="Roboto"/>
              <a:ea typeface="Roboto"/>
              <a:cs typeface="Roboto"/>
              <a:sym typeface="Roboto"/>
            </a:endParaRPr>
          </a:p>
        </p:txBody>
      </p:sp>
      <p:graphicFrame>
        <p:nvGraphicFramePr>
          <p:cNvPr id="441" name="Google Shape;441;p76"/>
          <p:cNvGraphicFramePr/>
          <p:nvPr/>
        </p:nvGraphicFramePr>
        <p:xfrm>
          <a:off x="952500" y="3000450"/>
          <a:ext cx="3000000" cy="3000000"/>
        </p:xfrm>
        <a:graphic>
          <a:graphicData uri="http://schemas.openxmlformats.org/drawingml/2006/table">
            <a:tbl>
              <a:tblPr>
                <a:noFill/>
                <a:tableStyleId>{388959CC-FAED-4077-AAE6-B2413BCB483A}</a:tableStyleId>
              </a:tblPr>
              <a:tblGrid>
                <a:gridCol w="3619500"/>
                <a:gridCol w="3619500"/>
              </a:tblGrid>
              <a:tr h="381000">
                <a:tc>
                  <a:txBody>
                    <a:bodyPr/>
                    <a:lstStyle/>
                    <a:p>
                      <a:pPr indent="0" lvl="0" marL="0" marR="0" rtl="0" algn="l">
                        <a:lnSpc>
                          <a:spcPct val="115000"/>
                        </a:lnSpc>
                        <a:spcBef>
                          <a:spcPts val="0"/>
                        </a:spcBef>
                        <a:spcAft>
                          <a:spcPts val="0"/>
                        </a:spcAft>
                        <a:buNone/>
                      </a:pPr>
                      <a:r>
                        <a:rPr b="1" lang="ca" sz="2000">
                          <a:latin typeface="EB Garamond"/>
                          <a:ea typeface="EB Garamond"/>
                          <a:cs typeface="EB Garamond"/>
                          <a:sym typeface="EB Garamond"/>
                        </a:rPr>
                        <a:t>Parámetros</a:t>
                      </a:r>
                      <a:endParaRPr b="1" sz="2000">
                        <a:latin typeface="EB Garamond"/>
                        <a:ea typeface="EB Garamond"/>
                        <a:cs typeface="EB Garamond"/>
                        <a:sym typeface="EB Garamond"/>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a:txBody>
                    <a:bodyPr/>
                    <a:lstStyle/>
                    <a:p>
                      <a:pPr indent="0" lvl="0" marL="0" marR="0" rtl="0" algn="l">
                        <a:lnSpc>
                          <a:spcPct val="115000"/>
                        </a:lnSpc>
                        <a:spcBef>
                          <a:spcPts val="0"/>
                        </a:spcBef>
                        <a:spcAft>
                          <a:spcPts val="0"/>
                        </a:spcAft>
                        <a:buNone/>
                      </a:pPr>
                      <a:r>
                        <a:rPr b="1" lang="ca" sz="2000">
                          <a:latin typeface="EB Garamond"/>
                          <a:ea typeface="EB Garamond"/>
                          <a:cs typeface="EB Garamond"/>
                          <a:sym typeface="EB Garamond"/>
                        </a:rPr>
                        <a:t>Operadores</a:t>
                      </a:r>
                      <a:endParaRPr b="1" sz="2000">
                        <a:latin typeface="EB Garamond"/>
                        <a:ea typeface="EB Garamond"/>
                        <a:cs typeface="EB Garamond"/>
                        <a:sym typeface="EB Garamond"/>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r>
              <a:tr h="381000">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 Campo de público (por ejemplo: texto, fechas y direcciones)</a:t>
                      </a:r>
                      <a:endParaRPr>
                        <a:latin typeface="EB Garamond"/>
                        <a:ea typeface="EB Garamond"/>
                        <a:cs typeface="EB Garamond"/>
                        <a:sym typeface="EB Garamond"/>
                      </a:endParaRPr>
                    </a:p>
                    <a:p>
                      <a:pPr indent="0" lvl="0" marL="0" marR="0" rtl="0" algn="l">
                        <a:lnSpc>
                          <a:spcPct val="100000"/>
                        </a:lnSpc>
                        <a:spcBef>
                          <a:spcPts val="0"/>
                        </a:spcBef>
                        <a:spcAft>
                          <a:spcPts val="0"/>
                        </a:spcAft>
                        <a:buNone/>
                      </a:pPr>
                      <a:r>
                        <a:t/>
                      </a:r>
                      <a:endParaRPr>
                        <a:latin typeface="EB Garamond"/>
                        <a:ea typeface="EB Garamond"/>
                        <a:cs typeface="EB Garamond"/>
                        <a:sym typeface="EB Garamond"/>
                      </a:endParaRPr>
                    </a:p>
                    <a:p>
                      <a:pPr indent="0" lvl="0" marL="0" marR="0" rtl="0" algn="l">
                        <a:lnSpc>
                          <a:spcPct val="100000"/>
                        </a:lnSpc>
                        <a:spcBef>
                          <a:spcPts val="0"/>
                        </a:spcBef>
                        <a:spcAft>
                          <a:spcPts val="0"/>
                        </a:spcAft>
                        <a:buNone/>
                      </a:pPr>
                      <a:r>
                        <a:rPr lang="ca">
                          <a:latin typeface="EB Garamond"/>
                          <a:ea typeface="EB Garamond"/>
                          <a:cs typeface="EB Garamond"/>
                          <a:sym typeface="EB Garamond"/>
                        </a:rPr>
                        <a:t>• Grupo</a:t>
                      </a:r>
                      <a:endParaRPr>
                        <a:latin typeface="EB Garamond"/>
                        <a:ea typeface="EB Garamond"/>
                        <a:cs typeface="EB Garamond"/>
                        <a:sym typeface="EB Garamond"/>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 is (es)</a:t>
                      </a:r>
                      <a:endParaRPr>
                        <a:latin typeface="EB Garamond"/>
                        <a:ea typeface="EB Garamond"/>
                        <a:cs typeface="EB Garamond"/>
                        <a:sym typeface="EB Garamond"/>
                      </a:endParaRPr>
                    </a:p>
                    <a:p>
                      <a:pPr indent="0" lvl="0" marL="0" marR="0" rtl="0" algn="l">
                        <a:lnSpc>
                          <a:spcPct val="100000"/>
                        </a:lnSpc>
                        <a:spcBef>
                          <a:spcPts val="0"/>
                        </a:spcBef>
                        <a:spcAft>
                          <a:spcPts val="0"/>
                        </a:spcAft>
                        <a:buNone/>
                      </a:pPr>
                      <a:r>
                        <a:t/>
                      </a:r>
                      <a:endParaRPr>
                        <a:latin typeface="EB Garamond"/>
                        <a:ea typeface="EB Garamond"/>
                        <a:cs typeface="EB Garamond"/>
                        <a:sym typeface="EB Garamond"/>
                      </a:endParaRPr>
                    </a:p>
                    <a:p>
                      <a:pPr indent="0" lvl="0" marL="0" marR="0" rtl="0" algn="l">
                        <a:lnSpc>
                          <a:spcPct val="100000"/>
                        </a:lnSpc>
                        <a:spcBef>
                          <a:spcPts val="0"/>
                        </a:spcBef>
                        <a:spcAft>
                          <a:spcPts val="0"/>
                        </a:spcAft>
                        <a:buNone/>
                      </a:pPr>
                      <a:r>
                        <a:rPr lang="ca">
                          <a:latin typeface="EB Garamond"/>
                          <a:ea typeface="EB Garamond"/>
                          <a:cs typeface="EB Garamond"/>
                          <a:sym typeface="EB Garamond"/>
                        </a:rPr>
                        <a:t>• is not (no es)</a:t>
                      </a:r>
                      <a:endParaRPr>
                        <a:latin typeface="EB Garamond"/>
                        <a:ea typeface="EB Garamond"/>
                        <a:cs typeface="EB Garamond"/>
                        <a:sym typeface="EB Garamond"/>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77"/>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ca" sz="5300">
                <a:solidFill>
                  <a:srgbClr val="002F4A"/>
                </a:solidFill>
                <a:latin typeface="Merriweather Black"/>
                <a:ea typeface="Merriweather Black"/>
                <a:cs typeface="Merriweather Black"/>
                <a:sym typeface="Merriweather Black"/>
              </a:rPr>
              <a:t>Envío</a:t>
            </a:r>
            <a:endParaRPr sz="7000">
              <a:latin typeface="Merriweather Black"/>
              <a:ea typeface="Merriweather Black"/>
              <a:cs typeface="Merriweather Black"/>
              <a:sym typeface="Merriweather Black"/>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78"/>
          <p:cNvSpPr txBox="1"/>
          <p:nvPr>
            <p:ph type="title"/>
          </p:nvPr>
        </p:nvSpPr>
        <p:spPr>
          <a:xfrm>
            <a:off x="421200" y="1195050"/>
            <a:ext cx="8301600" cy="27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4300">
                <a:latin typeface="Merriweather Black"/>
                <a:ea typeface="Merriweather Black"/>
                <a:cs typeface="Merriweather Black"/>
                <a:sym typeface="Merriweather Black"/>
              </a:rPr>
              <a:t>Descripción del mecanismo de opt-out de mailchimp, consecuencias y posibilidad de configuración  </a:t>
            </a:r>
            <a:endParaRPr sz="4500">
              <a:latin typeface="Merriweather Black"/>
              <a:ea typeface="Merriweather Black"/>
              <a:cs typeface="Merriweather Black"/>
              <a:sym typeface="Merriweather Black"/>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7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ca" sz="3000">
                <a:latin typeface="Merriweather Black"/>
                <a:ea typeface="Merriweather Black"/>
                <a:cs typeface="Merriweather Black"/>
                <a:sym typeface="Merriweather Black"/>
              </a:rPr>
              <a:t>M</a:t>
            </a:r>
            <a:r>
              <a:rPr lang="ca" sz="3000">
                <a:latin typeface="Merriweather Black"/>
                <a:ea typeface="Merriweather Black"/>
                <a:cs typeface="Merriweather Black"/>
                <a:sym typeface="Merriweather Black"/>
              </a:rPr>
              <a:t>ecanismo de opt-out de mailchimp</a:t>
            </a:r>
            <a:endParaRPr sz="3000"/>
          </a:p>
        </p:txBody>
      </p:sp>
      <p:sp>
        <p:nvSpPr>
          <p:cNvPr id="457" name="Google Shape;457;p79"/>
          <p:cNvSpPr txBox="1"/>
          <p:nvPr/>
        </p:nvSpPr>
        <p:spPr>
          <a:xfrm>
            <a:off x="28675" y="1492700"/>
            <a:ext cx="9086700" cy="3455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ca" sz="1700">
                <a:latin typeface="EB Garamond"/>
                <a:ea typeface="EB Garamond"/>
                <a:cs typeface="EB Garamond"/>
                <a:sym typeface="EB Garamond"/>
              </a:rPr>
              <a:t>Mailchimp trata a todos los públicos de tu cuenta de forma independiente. Cuando un contacto cancela la suscripción a un público, se da de </a:t>
            </a:r>
            <a:r>
              <a:rPr b="1" lang="ca" sz="1700">
                <a:latin typeface="EB Garamond"/>
                <a:ea typeface="EB Garamond"/>
                <a:cs typeface="EB Garamond"/>
                <a:sym typeface="EB Garamond"/>
              </a:rPr>
              <a:t>baja exclusivamente de los correos electrónicos de marketing de dicho público. </a:t>
            </a:r>
            <a:r>
              <a:rPr lang="ca" sz="1700">
                <a:latin typeface="EB Garamond"/>
                <a:ea typeface="EB Garamond"/>
                <a:cs typeface="EB Garamond"/>
                <a:sym typeface="EB Garamond"/>
              </a:rPr>
              <a:t>Esto es especialmente útil si gestionas públicos para varios clientes dentro de una misma cuenta. </a:t>
            </a:r>
            <a:r>
              <a:rPr b="1" lang="ca" sz="1700">
                <a:latin typeface="EB Garamond"/>
                <a:ea typeface="EB Garamond"/>
                <a:cs typeface="EB Garamond"/>
                <a:sym typeface="EB Garamond"/>
              </a:rPr>
              <a:t>Un contacto suscrito que se dé de baja del contenido de marketing de un cliente no se da de baja del público de otros clientes.</a:t>
            </a:r>
            <a:endParaRPr b="1" sz="1700">
              <a:latin typeface="EB Garamond"/>
              <a:ea typeface="EB Garamond"/>
              <a:cs typeface="EB Garamond"/>
              <a:sym typeface="EB Garamond"/>
            </a:endParaRPr>
          </a:p>
          <a:p>
            <a:pPr indent="0" lvl="0" marL="0" rtl="0" algn="just">
              <a:lnSpc>
                <a:spcPct val="115000"/>
              </a:lnSpc>
              <a:spcBef>
                <a:spcPts val="0"/>
              </a:spcBef>
              <a:spcAft>
                <a:spcPts val="0"/>
              </a:spcAft>
              <a:buNone/>
            </a:pPr>
            <a:r>
              <a:t/>
            </a:r>
            <a:endParaRPr sz="1700">
              <a:latin typeface="EB Garamond Medium"/>
              <a:ea typeface="EB Garamond Medium"/>
              <a:cs typeface="EB Garamond Medium"/>
              <a:sym typeface="EB Garamond Medium"/>
            </a:endParaRPr>
          </a:p>
          <a:p>
            <a:pPr indent="0" lvl="0" marL="0" rtl="0" algn="just">
              <a:lnSpc>
                <a:spcPct val="115000"/>
              </a:lnSpc>
              <a:spcBef>
                <a:spcPts val="0"/>
              </a:spcBef>
              <a:spcAft>
                <a:spcPts val="0"/>
              </a:spcAft>
              <a:buNone/>
            </a:pPr>
            <a:r>
              <a:rPr b="1" lang="ca" sz="1700">
                <a:latin typeface="EB Garamond"/>
                <a:ea typeface="EB Garamond"/>
                <a:cs typeface="EB Garamond"/>
                <a:sym typeface="EB Garamond"/>
              </a:rPr>
              <a:t>Mailchimp no permite procesos externos para cancelar la suscripción</a:t>
            </a:r>
            <a:r>
              <a:rPr lang="ca" sz="1700">
                <a:latin typeface="EB Garamond"/>
                <a:ea typeface="EB Garamond"/>
                <a:cs typeface="EB Garamond"/>
                <a:sym typeface="EB Garamond"/>
              </a:rPr>
              <a:t>, de modo que deberás utilizar el </a:t>
            </a:r>
            <a:r>
              <a:rPr lang="ca" sz="1700">
                <a:uFill>
                  <a:noFill/>
                </a:uFill>
                <a:latin typeface="EB Garamond"/>
                <a:ea typeface="EB Garamond"/>
                <a:cs typeface="EB Garamond"/>
                <a:sym typeface="EB Garamond"/>
                <a:hlinkClick r:id="rId3"/>
              </a:rPr>
              <a:t>enlace para cancelar la suscripción</a:t>
            </a:r>
            <a:r>
              <a:rPr lang="ca" sz="1700">
                <a:latin typeface="EB Garamond"/>
                <a:ea typeface="EB Garamond"/>
                <a:cs typeface="EB Garamond"/>
                <a:sym typeface="EB Garamond"/>
              </a:rPr>
              <a:t> que proporcionamos en las plantillas para correo electrónico.</a:t>
            </a:r>
            <a:endParaRPr sz="1700">
              <a:latin typeface="EB Garamond"/>
              <a:ea typeface="EB Garamond"/>
              <a:cs typeface="EB Garamond"/>
              <a:sym typeface="EB Garamond"/>
            </a:endParaRPr>
          </a:p>
          <a:p>
            <a:pPr indent="0" lvl="0" marL="0" rtl="0" algn="just">
              <a:lnSpc>
                <a:spcPct val="115000"/>
              </a:lnSpc>
              <a:spcBef>
                <a:spcPts val="0"/>
              </a:spcBef>
              <a:spcAft>
                <a:spcPts val="0"/>
              </a:spcAft>
              <a:buNone/>
            </a:pPr>
            <a:r>
              <a:rPr lang="ca" sz="1700">
                <a:latin typeface="EB Garamond"/>
                <a:ea typeface="EB Garamond"/>
                <a:cs typeface="EB Garamond"/>
                <a:sym typeface="EB Garamond"/>
              </a:rPr>
              <a:t>Si observas un incremento en las denuncias de abuso o en las cancelaciones de suscripciones, te recomendamos que utilices el </a:t>
            </a:r>
            <a:r>
              <a:rPr lang="ca" sz="1700">
                <a:uFill>
                  <a:noFill/>
                </a:uFill>
                <a:latin typeface="EB Garamond"/>
                <a:ea typeface="EB Garamond"/>
                <a:cs typeface="EB Garamond"/>
                <a:sym typeface="EB Garamond"/>
                <a:hlinkClick r:id="rId4"/>
              </a:rPr>
              <a:t>proceso de suscripción doble</a:t>
            </a:r>
            <a:r>
              <a:rPr lang="ca" sz="1700">
                <a:latin typeface="EB Garamond"/>
                <a:ea typeface="EB Garamond"/>
                <a:cs typeface="EB Garamond"/>
                <a:sym typeface="EB Garamond"/>
              </a:rPr>
              <a:t> para suscribirse a tu público.</a:t>
            </a:r>
            <a:endParaRPr sz="1700">
              <a:latin typeface="EB Garamond"/>
              <a:ea typeface="EB Garamond"/>
              <a:cs typeface="EB Garamond"/>
              <a:sym typeface="EB Garamond"/>
            </a:endParaRPr>
          </a:p>
          <a:p>
            <a:pPr indent="0" lvl="0" marL="0" rtl="0" algn="just">
              <a:lnSpc>
                <a:spcPct val="115000"/>
              </a:lnSpc>
              <a:spcBef>
                <a:spcPts val="0"/>
              </a:spcBef>
              <a:spcAft>
                <a:spcPts val="0"/>
              </a:spcAft>
              <a:buNone/>
            </a:pPr>
            <a:r>
              <a:rPr lang="ca" sz="1700">
                <a:latin typeface="EB Garamond"/>
                <a:ea typeface="EB Garamond"/>
                <a:cs typeface="EB Garamond"/>
                <a:sym typeface="EB Garamond"/>
              </a:rPr>
              <a:t>Contar con tasas altas de cancelaciones de suscripción puede acarrear la </a:t>
            </a:r>
            <a:r>
              <a:rPr b="1" lang="ca" sz="1700">
                <a:latin typeface="EB Garamond"/>
                <a:ea typeface="EB Garamond"/>
                <a:cs typeface="EB Garamond"/>
                <a:sym typeface="EB Garamond"/>
              </a:rPr>
              <a:t>suspensión de la cuenta</a:t>
            </a:r>
            <a:r>
              <a:rPr lang="ca" sz="1700">
                <a:latin typeface="EB Garamond"/>
                <a:ea typeface="EB Garamond"/>
                <a:cs typeface="EB Garamond"/>
                <a:sym typeface="EB Garamond"/>
              </a:rPr>
              <a:t>.</a:t>
            </a:r>
            <a:endParaRPr sz="1700">
              <a:latin typeface="EB Garamond"/>
              <a:ea typeface="EB Garamond"/>
              <a:cs typeface="EB Garamond"/>
              <a:sym typeface="EB Garamond"/>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80"/>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ca" sz="3000">
                <a:latin typeface="Merriweather Black"/>
                <a:ea typeface="Merriweather Black"/>
                <a:cs typeface="Merriweather Black"/>
                <a:sym typeface="Merriweather Black"/>
              </a:rPr>
              <a:t>M</a:t>
            </a:r>
            <a:r>
              <a:rPr lang="ca" sz="3000">
                <a:latin typeface="Merriweather Black"/>
                <a:ea typeface="Merriweather Black"/>
                <a:cs typeface="Merriweather Black"/>
                <a:sym typeface="Merriweather Black"/>
              </a:rPr>
              <a:t>ecanismo de opt-out de mailchimp</a:t>
            </a:r>
            <a:endParaRPr sz="3000"/>
          </a:p>
        </p:txBody>
      </p:sp>
      <p:sp>
        <p:nvSpPr>
          <p:cNvPr id="463" name="Google Shape;463;p80"/>
          <p:cNvSpPr txBox="1"/>
          <p:nvPr/>
        </p:nvSpPr>
        <p:spPr>
          <a:xfrm>
            <a:off x="-54350" y="1313988"/>
            <a:ext cx="4428000" cy="3829500"/>
          </a:xfrm>
          <a:prstGeom prst="rect">
            <a:avLst/>
          </a:prstGeom>
          <a:noFill/>
          <a:ln>
            <a:noFill/>
          </a:ln>
        </p:spPr>
        <p:txBody>
          <a:bodyPr anchorCtr="0" anchor="t" bIns="91425" lIns="91425" spcFirstLastPara="1" rIns="91425" wrap="square" tIns="91425">
            <a:spAutoFit/>
          </a:bodyPr>
          <a:lstStyle/>
          <a:p>
            <a:pPr indent="-330200" lvl="0" marL="457200" rtl="0" algn="just">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Cuando los suscriptores hagan clic en el enlace de cancelación de suscripción en un cuerpo de correo electrónico, se les dirigirá a una página de cancelación de suscripción. También tendrán que hacer clic en "cancelar la suscripción" en esta página, lo que requiere dos clics antes de que el contacto se dé de baja.</a:t>
            </a:r>
            <a:endParaRPr sz="1600">
              <a:latin typeface="EB Garamond Medium"/>
              <a:ea typeface="EB Garamond Medium"/>
              <a:cs typeface="EB Garamond Medium"/>
              <a:sym typeface="EB Garamond Medium"/>
            </a:endParaRPr>
          </a:p>
          <a:p>
            <a:pPr indent="0" lvl="0" marL="457200" rtl="0" algn="just">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30200" lvl="0" marL="457200" rtl="0" algn="just">
              <a:lnSpc>
                <a:spcPct val="115000"/>
              </a:lnSpc>
              <a:spcBef>
                <a:spcPts val="0"/>
              </a:spcBef>
              <a:spcAft>
                <a:spcPts val="0"/>
              </a:spcAft>
              <a:buSzPts val="1600"/>
              <a:buChar char="●"/>
            </a:pPr>
            <a:r>
              <a:rPr lang="ca" sz="1600">
                <a:latin typeface="EB Garamond Medium"/>
                <a:ea typeface="EB Garamond Medium"/>
                <a:cs typeface="EB Garamond Medium"/>
                <a:sym typeface="EB Garamond Medium"/>
              </a:rPr>
              <a:t>En el creador de formularios </a:t>
            </a:r>
            <a:r>
              <a:rPr b="1" lang="ca" sz="1600">
                <a:latin typeface="EB Garamond"/>
                <a:ea typeface="EB Garamond"/>
                <a:cs typeface="EB Garamond"/>
                <a:sym typeface="EB Garamond"/>
              </a:rPr>
              <a:t>tienes la posibilidad de editar la página de confirmación de la baja, el formulario de baja y crear un correo electrónico de despedida opcional.</a:t>
            </a:r>
            <a:endParaRPr b="1" sz="1600"/>
          </a:p>
        </p:txBody>
      </p:sp>
      <p:pic>
        <p:nvPicPr>
          <p:cNvPr id="464" name="Google Shape;464;p80"/>
          <p:cNvPicPr preferRelativeResize="0"/>
          <p:nvPr/>
        </p:nvPicPr>
        <p:blipFill>
          <a:blip r:embed="rId3">
            <a:alphaModFix/>
          </a:blip>
          <a:stretch>
            <a:fillRect/>
          </a:stretch>
        </p:blipFill>
        <p:spPr>
          <a:xfrm>
            <a:off x="4573025" y="1575538"/>
            <a:ext cx="4244400" cy="3186085"/>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81"/>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sz="3000">
                <a:latin typeface="Merriweather Black"/>
                <a:ea typeface="Merriweather Black"/>
                <a:cs typeface="Merriweather Black"/>
                <a:sym typeface="Merriweather Black"/>
              </a:rPr>
              <a:t>M</a:t>
            </a:r>
            <a:r>
              <a:rPr lang="ca" sz="3000">
                <a:latin typeface="Merriweather Black"/>
                <a:ea typeface="Merriweather Black"/>
                <a:cs typeface="Merriweather Black"/>
                <a:sym typeface="Merriweather Black"/>
              </a:rPr>
              <a:t>ecanismo de opt-out de mailchimp</a:t>
            </a:r>
            <a:endParaRPr sz="3000"/>
          </a:p>
        </p:txBody>
      </p:sp>
      <p:pic>
        <p:nvPicPr>
          <p:cNvPr id="470" name="Google Shape;470;p81"/>
          <p:cNvPicPr preferRelativeResize="0"/>
          <p:nvPr/>
        </p:nvPicPr>
        <p:blipFill>
          <a:blip r:embed="rId3">
            <a:alphaModFix/>
          </a:blip>
          <a:stretch>
            <a:fillRect/>
          </a:stretch>
        </p:blipFill>
        <p:spPr>
          <a:xfrm>
            <a:off x="662875" y="1344950"/>
            <a:ext cx="2604900" cy="3733450"/>
          </a:xfrm>
          <a:prstGeom prst="rect">
            <a:avLst/>
          </a:prstGeom>
          <a:noFill/>
          <a:ln cap="flat" cmpd="sng" w="9525">
            <a:solidFill>
              <a:srgbClr val="000000"/>
            </a:solidFill>
            <a:prstDash val="solid"/>
            <a:round/>
            <a:headEnd len="sm" w="sm" type="none"/>
            <a:tailEnd len="sm" w="sm" type="none"/>
          </a:ln>
        </p:spPr>
      </p:pic>
      <p:pic>
        <p:nvPicPr>
          <p:cNvPr id="471" name="Google Shape;471;p81"/>
          <p:cNvPicPr preferRelativeResize="0"/>
          <p:nvPr/>
        </p:nvPicPr>
        <p:blipFill>
          <a:blip r:embed="rId4">
            <a:alphaModFix/>
          </a:blip>
          <a:stretch>
            <a:fillRect/>
          </a:stretch>
        </p:blipFill>
        <p:spPr>
          <a:xfrm>
            <a:off x="4677350" y="1469738"/>
            <a:ext cx="3885850" cy="3483875"/>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421200" y="2204400"/>
            <a:ext cx="8301600" cy="73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4400">
                <a:latin typeface="Merriweather Black"/>
                <a:ea typeface="Merriweather Black"/>
                <a:cs typeface="Merriweather Black"/>
                <a:sym typeface="Merriweather Black"/>
              </a:rPr>
              <a:t>Objetivos tácticos </a:t>
            </a:r>
            <a:endParaRPr sz="4600">
              <a:latin typeface="Merriweather Black"/>
              <a:ea typeface="Merriweather Black"/>
              <a:cs typeface="Merriweather Black"/>
              <a:sym typeface="Merriweather Black"/>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82"/>
          <p:cNvSpPr txBox="1"/>
          <p:nvPr>
            <p:ph type="title"/>
          </p:nvPr>
        </p:nvSpPr>
        <p:spPr>
          <a:xfrm>
            <a:off x="213900" y="1422300"/>
            <a:ext cx="8716200" cy="229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4900">
                <a:latin typeface="Merriweather Black"/>
                <a:ea typeface="Merriweather Black"/>
                <a:cs typeface="Merriweather Black"/>
                <a:sym typeface="Merriweather Black"/>
              </a:rPr>
              <a:t>Contenidos de los informes de resultados y su interpretación-utilidad</a:t>
            </a:r>
            <a:endParaRPr sz="5100">
              <a:latin typeface="Merriweather Black"/>
              <a:ea typeface="Merriweather Black"/>
              <a:cs typeface="Merriweather Black"/>
              <a:sym typeface="Merriweather Black"/>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83"/>
          <p:cNvSpPr txBox="1"/>
          <p:nvPr/>
        </p:nvSpPr>
        <p:spPr>
          <a:xfrm>
            <a:off x="125925" y="1307675"/>
            <a:ext cx="8746800" cy="350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500">
                <a:solidFill>
                  <a:schemeClr val="dk2"/>
                </a:solidFill>
                <a:latin typeface="Roboto"/>
                <a:ea typeface="Roboto"/>
                <a:cs typeface="Roboto"/>
                <a:sym typeface="Roboto"/>
              </a:rPr>
              <a:t>Aperturas totales: </a:t>
            </a:r>
            <a:r>
              <a:rPr lang="ca" sz="1500">
                <a:solidFill>
                  <a:schemeClr val="dk2"/>
                </a:solidFill>
                <a:latin typeface="Roboto"/>
                <a:ea typeface="Roboto"/>
                <a:cs typeface="Roboto"/>
                <a:sym typeface="Roboto"/>
              </a:rPr>
              <a:t>Indica cuántas personas abrieron el correo electrónico. Altas tasas de apertura sugieren asuntos atractivos y relevancia del contenido.</a:t>
            </a:r>
            <a:endParaRPr sz="1500">
              <a:solidFill>
                <a:schemeClr val="dk2"/>
              </a:solidFill>
              <a:latin typeface="Roboto"/>
              <a:ea typeface="Roboto"/>
              <a:cs typeface="Roboto"/>
              <a:sym typeface="Roboto"/>
            </a:endParaRPr>
          </a:p>
          <a:p>
            <a:pPr indent="0" lvl="0" marL="0" rtl="0" algn="l">
              <a:spcBef>
                <a:spcPts val="0"/>
              </a:spcBef>
              <a:spcAft>
                <a:spcPts val="0"/>
              </a:spcAft>
              <a:buNone/>
            </a:pPr>
            <a:r>
              <a:t/>
            </a:r>
            <a:endParaRPr sz="1500">
              <a:solidFill>
                <a:schemeClr val="dk2"/>
              </a:solidFill>
              <a:latin typeface="Roboto"/>
              <a:ea typeface="Roboto"/>
              <a:cs typeface="Roboto"/>
              <a:sym typeface="Roboto"/>
            </a:endParaRPr>
          </a:p>
          <a:p>
            <a:pPr indent="0" lvl="0" marL="0" rtl="0" algn="l">
              <a:spcBef>
                <a:spcPts val="0"/>
              </a:spcBef>
              <a:spcAft>
                <a:spcPts val="0"/>
              </a:spcAft>
              <a:buNone/>
            </a:pPr>
            <a:r>
              <a:rPr b="1" lang="ca" sz="1500">
                <a:solidFill>
                  <a:schemeClr val="dk2"/>
                </a:solidFill>
                <a:latin typeface="Roboto"/>
                <a:ea typeface="Roboto"/>
                <a:cs typeface="Roboto"/>
                <a:sym typeface="Roboto"/>
              </a:rPr>
              <a:t>Clics totales</a:t>
            </a:r>
            <a:r>
              <a:rPr lang="ca" sz="1500">
                <a:solidFill>
                  <a:schemeClr val="dk2"/>
                </a:solidFill>
                <a:latin typeface="Roboto"/>
                <a:ea typeface="Roboto"/>
                <a:cs typeface="Roboto"/>
                <a:sym typeface="Roboto"/>
              </a:rPr>
              <a:t>: Muestra cuántas veces se hizo clic en enlaces dentro del correo. Altos índices indican contenido y llamados a la acción efectivos.</a:t>
            </a:r>
            <a:endParaRPr sz="1500">
              <a:solidFill>
                <a:schemeClr val="dk2"/>
              </a:solidFill>
              <a:latin typeface="Roboto"/>
              <a:ea typeface="Roboto"/>
              <a:cs typeface="Roboto"/>
              <a:sym typeface="Roboto"/>
            </a:endParaRPr>
          </a:p>
          <a:p>
            <a:pPr indent="0" lvl="0" marL="0" rtl="0" algn="l">
              <a:spcBef>
                <a:spcPts val="0"/>
              </a:spcBef>
              <a:spcAft>
                <a:spcPts val="0"/>
              </a:spcAft>
              <a:buNone/>
            </a:pPr>
            <a:r>
              <a:t/>
            </a:r>
            <a:endParaRPr sz="1500">
              <a:solidFill>
                <a:schemeClr val="dk2"/>
              </a:solidFill>
              <a:latin typeface="Roboto"/>
              <a:ea typeface="Roboto"/>
              <a:cs typeface="Roboto"/>
              <a:sym typeface="Roboto"/>
            </a:endParaRPr>
          </a:p>
          <a:p>
            <a:pPr indent="0" lvl="0" marL="0" rtl="0" algn="l">
              <a:spcBef>
                <a:spcPts val="0"/>
              </a:spcBef>
              <a:spcAft>
                <a:spcPts val="0"/>
              </a:spcAft>
              <a:buNone/>
            </a:pPr>
            <a:r>
              <a:rPr b="1" lang="ca" sz="1500">
                <a:solidFill>
                  <a:schemeClr val="dk2"/>
                </a:solidFill>
                <a:latin typeface="Roboto"/>
                <a:ea typeface="Roboto"/>
                <a:cs typeface="Roboto"/>
                <a:sym typeface="Roboto"/>
              </a:rPr>
              <a:t>Entregas correctas: </a:t>
            </a:r>
            <a:r>
              <a:rPr lang="ca" sz="1500">
                <a:solidFill>
                  <a:schemeClr val="dk2"/>
                </a:solidFill>
                <a:latin typeface="Roboto"/>
                <a:ea typeface="Roboto"/>
                <a:cs typeface="Roboto"/>
                <a:sym typeface="Roboto"/>
              </a:rPr>
              <a:t>Porcentaje de correos entregados con éxito, refleja reputación del remitente y lista actualizada.</a:t>
            </a:r>
            <a:endParaRPr sz="1500">
              <a:solidFill>
                <a:schemeClr val="dk2"/>
              </a:solidFill>
              <a:latin typeface="Roboto"/>
              <a:ea typeface="Roboto"/>
              <a:cs typeface="Roboto"/>
              <a:sym typeface="Roboto"/>
            </a:endParaRPr>
          </a:p>
          <a:p>
            <a:pPr indent="0" lvl="0" marL="0" rtl="0" algn="l">
              <a:spcBef>
                <a:spcPts val="0"/>
              </a:spcBef>
              <a:spcAft>
                <a:spcPts val="0"/>
              </a:spcAft>
              <a:buNone/>
            </a:pPr>
            <a:r>
              <a:t/>
            </a:r>
            <a:endParaRPr b="1" sz="1500">
              <a:solidFill>
                <a:schemeClr val="dk2"/>
              </a:solidFill>
              <a:latin typeface="Roboto"/>
              <a:ea typeface="Roboto"/>
              <a:cs typeface="Roboto"/>
              <a:sym typeface="Roboto"/>
            </a:endParaRPr>
          </a:p>
          <a:p>
            <a:pPr indent="0" lvl="0" marL="0" rtl="0" algn="l">
              <a:spcBef>
                <a:spcPts val="0"/>
              </a:spcBef>
              <a:spcAft>
                <a:spcPts val="0"/>
              </a:spcAft>
              <a:buNone/>
            </a:pPr>
            <a:r>
              <a:rPr b="1" lang="ca" sz="1500">
                <a:solidFill>
                  <a:schemeClr val="dk2"/>
                </a:solidFill>
                <a:latin typeface="Roboto"/>
                <a:ea typeface="Roboto"/>
                <a:cs typeface="Roboto"/>
                <a:sym typeface="Roboto"/>
              </a:rPr>
              <a:t>Clics por aperturas únicas</a:t>
            </a:r>
            <a:r>
              <a:rPr lang="ca" sz="1500">
                <a:solidFill>
                  <a:schemeClr val="dk2"/>
                </a:solidFill>
                <a:latin typeface="Roboto"/>
                <a:ea typeface="Roboto"/>
                <a:cs typeface="Roboto"/>
                <a:sym typeface="Roboto"/>
              </a:rPr>
              <a:t>: Porcentaje de destinatarios que abrieron el correo y luego hicieron clic en algún enlace. Indica compromiso y relevancia del contenido.</a:t>
            </a:r>
            <a:endParaRPr sz="1500">
              <a:solidFill>
                <a:schemeClr val="dk2"/>
              </a:solidFill>
              <a:latin typeface="Roboto"/>
              <a:ea typeface="Roboto"/>
              <a:cs typeface="Roboto"/>
              <a:sym typeface="Roboto"/>
            </a:endParaRPr>
          </a:p>
          <a:p>
            <a:pPr indent="0" lvl="0" marL="0" rtl="0" algn="l">
              <a:spcBef>
                <a:spcPts val="0"/>
              </a:spcBef>
              <a:spcAft>
                <a:spcPts val="0"/>
              </a:spcAft>
              <a:buNone/>
            </a:pPr>
            <a:r>
              <a:t/>
            </a:r>
            <a:endParaRPr sz="1500">
              <a:solidFill>
                <a:schemeClr val="dk2"/>
              </a:solidFill>
              <a:latin typeface="Roboto"/>
              <a:ea typeface="Roboto"/>
              <a:cs typeface="Roboto"/>
              <a:sym typeface="Roboto"/>
            </a:endParaRPr>
          </a:p>
          <a:p>
            <a:pPr indent="0" lvl="0" marL="0" rtl="0" algn="l">
              <a:spcBef>
                <a:spcPts val="0"/>
              </a:spcBef>
              <a:spcAft>
                <a:spcPts val="0"/>
              </a:spcAft>
              <a:buNone/>
            </a:pPr>
            <a:r>
              <a:rPr b="1" lang="ca" sz="1500">
                <a:solidFill>
                  <a:schemeClr val="dk2"/>
                </a:solidFill>
                <a:latin typeface="Roboto"/>
                <a:ea typeface="Roboto"/>
                <a:cs typeface="Roboto"/>
                <a:sym typeface="Roboto"/>
              </a:rPr>
              <a:t>Denuncias por uso inadecuado:</a:t>
            </a:r>
            <a:r>
              <a:rPr lang="ca" sz="1500">
                <a:solidFill>
                  <a:schemeClr val="dk2"/>
                </a:solidFill>
                <a:latin typeface="Roboto"/>
                <a:ea typeface="Roboto"/>
                <a:cs typeface="Roboto"/>
                <a:sym typeface="Roboto"/>
              </a:rPr>
              <a:t> Muestra cuántos destinatarios marcaron el correo como spam. Bajas tasas indican contenido percibido como relevante y deseado.</a:t>
            </a:r>
            <a:endParaRPr sz="1500">
              <a:solidFill>
                <a:schemeClr val="dk2"/>
              </a:solidFill>
              <a:latin typeface="Roboto"/>
              <a:ea typeface="Roboto"/>
              <a:cs typeface="Roboto"/>
              <a:sym typeface="Roboto"/>
            </a:endParaRPr>
          </a:p>
        </p:txBody>
      </p:sp>
      <p:sp>
        <p:nvSpPr>
          <p:cNvPr id="482" name="Google Shape;482;p83"/>
          <p:cNvSpPr txBox="1"/>
          <p:nvPr/>
        </p:nvSpPr>
        <p:spPr>
          <a:xfrm>
            <a:off x="0" y="108750"/>
            <a:ext cx="8636400" cy="1045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600"/>
              </a:spcAft>
              <a:buNone/>
            </a:pPr>
            <a:r>
              <a:rPr b="1" lang="ca" sz="2600">
                <a:solidFill>
                  <a:schemeClr val="lt1"/>
                </a:solidFill>
                <a:latin typeface="EB Garamond"/>
                <a:ea typeface="EB Garamond"/>
                <a:cs typeface="EB Garamond"/>
                <a:sym typeface="EB Garamond"/>
              </a:rPr>
              <a:t>Contenidos de los informes de resultados y su interpretación-utilidad</a:t>
            </a:r>
            <a:endParaRPr sz="2600">
              <a:solidFill>
                <a:schemeClr val="lt1"/>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84"/>
          <p:cNvSpPr txBox="1"/>
          <p:nvPr>
            <p:ph type="title"/>
          </p:nvPr>
        </p:nvSpPr>
        <p:spPr>
          <a:xfrm>
            <a:off x="292525" y="1858050"/>
            <a:ext cx="7257000" cy="14274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ca" sz="3700">
                <a:latin typeface="Merriweather Black"/>
                <a:ea typeface="Merriweather Black"/>
                <a:cs typeface="Merriweather Black"/>
                <a:sym typeface="Merriweather Black"/>
              </a:rPr>
              <a:t>KPI's de analítica de seguimiento de la campañas de email	</a:t>
            </a:r>
            <a:endParaRPr sz="5400">
              <a:latin typeface="Merriweather Black"/>
              <a:ea typeface="Merriweather Black"/>
              <a:cs typeface="Merriweather Black"/>
              <a:sym typeface="Merriweather Black"/>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85"/>
          <p:cNvSpPr txBox="1"/>
          <p:nvPr>
            <p:ph type="title"/>
          </p:nvPr>
        </p:nvSpPr>
        <p:spPr>
          <a:xfrm>
            <a:off x="136825" y="248225"/>
            <a:ext cx="8690400" cy="659700"/>
          </a:xfrm>
          <a:prstGeom prst="rect">
            <a:avLst/>
          </a:prstGeom>
          <a:ln>
            <a:noFill/>
          </a:ln>
        </p:spPr>
        <p:txBody>
          <a:bodyPr anchorCtr="0" anchor="t" bIns="91425" lIns="91425" spcFirstLastPara="1" rIns="91425" wrap="square" tIns="91425">
            <a:noAutofit/>
          </a:bodyPr>
          <a:lstStyle/>
          <a:p>
            <a:pPr indent="0" lvl="0" marL="0" rtl="0" algn="l">
              <a:lnSpc>
                <a:spcPct val="115000"/>
              </a:lnSpc>
              <a:spcBef>
                <a:spcPts val="1800"/>
              </a:spcBef>
              <a:spcAft>
                <a:spcPts val="600"/>
              </a:spcAft>
              <a:buNone/>
            </a:pPr>
            <a:r>
              <a:rPr lang="ca" sz="3000">
                <a:latin typeface="Merriweather Black"/>
                <a:ea typeface="Merriweather Black"/>
                <a:cs typeface="Merriweather Black"/>
                <a:sym typeface="Merriweather Black"/>
              </a:rPr>
              <a:t>Tabla KPi’s</a:t>
            </a:r>
            <a:endParaRPr sz="4500"/>
          </a:p>
        </p:txBody>
      </p:sp>
      <p:graphicFrame>
        <p:nvGraphicFramePr>
          <p:cNvPr id="493" name="Google Shape;493;p85"/>
          <p:cNvGraphicFramePr/>
          <p:nvPr/>
        </p:nvGraphicFramePr>
        <p:xfrm>
          <a:off x="0" y="1256700"/>
          <a:ext cx="3000000" cy="3000000"/>
        </p:xfrm>
        <a:graphic>
          <a:graphicData uri="http://schemas.openxmlformats.org/drawingml/2006/table">
            <a:tbl>
              <a:tblPr>
                <a:noFill/>
                <a:tableStyleId>{0FF9DBF7-1C8F-4758-90A2-C08A842E56DB}</a:tableStyleId>
              </a:tblPr>
              <a:tblGrid>
                <a:gridCol w="2262250"/>
                <a:gridCol w="2293925"/>
                <a:gridCol w="2293925"/>
                <a:gridCol w="2293925"/>
              </a:tblGrid>
              <a:tr h="487875">
                <a:tc>
                  <a:txBody>
                    <a:bodyPr/>
                    <a:lstStyle/>
                    <a:p>
                      <a:pPr indent="0" lvl="0" marL="0" marR="0" rtl="0" algn="l">
                        <a:lnSpc>
                          <a:spcPct val="115000"/>
                        </a:lnSpc>
                        <a:spcBef>
                          <a:spcPts val="0"/>
                        </a:spcBef>
                        <a:spcAft>
                          <a:spcPts val="0"/>
                        </a:spcAft>
                        <a:buNone/>
                      </a:pPr>
                      <a:r>
                        <a:rPr b="1" lang="ca" sz="2000">
                          <a:latin typeface="EB Garamond"/>
                          <a:ea typeface="EB Garamond"/>
                          <a:cs typeface="EB Garamond"/>
                          <a:sym typeface="EB Garamond"/>
                        </a:rPr>
                        <a:t>Nombre</a:t>
                      </a:r>
                      <a:endParaRPr b="1" sz="2000">
                        <a:latin typeface="EB Garamond"/>
                        <a:ea typeface="EB Garamond"/>
                        <a:cs typeface="EB Garamond"/>
                        <a:sym typeface="EB Garamond"/>
                      </a:endParaRPr>
                    </a:p>
                  </a:txBody>
                  <a:tcPr marT="63500" marB="63500" marR="63500" marL="63500">
                    <a:solidFill>
                      <a:srgbClr val="9FC5E8"/>
                    </a:solidFill>
                  </a:tcPr>
                </a:tc>
                <a:tc>
                  <a:txBody>
                    <a:bodyPr/>
                    <a:lstStyle/>
                    <a:p>
                      <a:pPr indent="0" lvl="0" marL="0" marR="0" rtl="0" algn="l">
                        <a:lnSpc>
                          <a:spcPct val="115000"/>
                        </a:lnSpc>
                        <a:spcBef>
                          <a:spcPts val="0"/>
                        </a:spcBef>
                        <a:spcAft>
                          <a:spcPts val="0"/>
                        </a:spcAft>
                        <a:buNone/>
                      </a:pPr>
                      <a:r>
                        <a:rPr b="1" lang="ca" sz="2000">
                          <a:latin typeface="EB Garamond"/>
                          <a:ea typeface="EB Garamond"/>
                          <a:cs typeface="EB Garamond"/>
                          <a:sym typeface="EB Garamond"/>
                        </a:rPr>
                        <a:t>Valor</a:t>
                      </a:r>
                      <a:endParaRPr b="1" sz="2000">
                        <a:latin typeface="EB Garamond"/>
                        <a:ea typeface="EB Garamond"/>
                        <a:cs typeface="EB Garamond"/>
                        <a:sym typeface="EB Garamond"/>
                      </a:endParaRPr>
                    </a:p>
                  </a:txBody>
                  <a:tcPr marT="63500" marB="63500" marR="63500" marL="63500">
                    <a:solidFill>
                      <a:srgbClr val="9FC5E8"/>
                    </a:solidFill>
                  </a:tcPr>
                </a:tc>
                <a:tc>
                  <a:txBody>
                    <a:bodyPr/>
                    <a:lstStyle/>
                    <a:p>
                      <a:pPr indent="0" lvl="0" marL="0" marR="0" rtl="0" algn="l">
                        <a:lnSpc>
                          <a:spcPct val="115000"/>
                        </a:lnSpc>
                        <a:spcBef>
                          <a:spcPts val="0"/>
                        </a:spcBef>
                        <a:spcAft>
                          <a:spcPts val="0"/>
                        </a:spcAft>
                        <a:buNone/>
                      </a:pPr>
                      <a:r>
                        <a:rPr b="1" lang="ca" sz="2000">
                          <a:latin typeface="EB Garamond"/>
                          <a:ea typeface="EB Garamond"/>
                          <a:cs typeface="EB Garamond"/>
                          <a:sym typeface="EB Garamond"/>
                        </a:rPr>
                        <a:t>KPI</a:t>
                      </a:r>
                      <a:endParaRPr b="1" sz="2000">
                        <a:latin typeface="EB Garamond"/>
                        <a:ea typeface="EB Garamond"/>
                        <a:cs typeface="EB Garamond"/>
                        <a:sym typeface="EB Garamond"/>
                      </a:endParaRPr>
                    </a:p>
                  </a:txBody>
                  <a:tcPr marT="63500" marB="63500" marR="63500" marL="63500">
                    <a:solidFill>
                      <a:srgbClr val="9FC5E8"/>
                    </a:solidFill>
                  </a:tcPr>
                </a:tc>
                <a:tc>
                  <a:txBody>
                    <a:bodyPr/>
                    <a:lstStyle/>
                    <a:p>
                      <a:pPr indent="0" lvl="0" marL="0" marR="0" rtl="0" algn="l">
                        <a:lnSpc>
                          <a:spcPct val="115000"/>
                        </a:lnSpc>
                        <a:spcBef>
                          <a:spcPts val="0"/>
                        </a:spcBef>
                        <a:spcAft>
                          <a:spcPts val="0"/>
                        </a:spcAft>
                        <a:buNone/>
                      </a:pPr>
                      <a:r>
                        <a:rPr b="1" lang="ca" sz="2000">
                          <a:latin typeface="EB Garamond"/>
                          <a:ea typeface="EB Garamond"/>
                          <a:cs typeface="EB Garamond"/>
                          <a:sym typeface="EB Garamond"/>
                        </a:rPr>
                        <a:t>Obtención</a:t>
                      </a:r>
                      <a:endParaRPr b="1" sz="2000">
                        <a:latin typeface="EB Garamond"/>
                        <a:ea typeface="EB Garamond"/>
                        <a:cs typeface="EB Garamond"/>
                        <a:sym typeface="EB Garamond"/>
                      </a:endParaRPr>
                    </a:p>
                  </a:txBody>
                  <a:tcPr marT="63500" marB="63500" marR="63500" marL="63500">
                    <a:solidFill>
                      <a:srgbClr val="9FC5E8"/>
                    </a:solidFill>
                  </a:tcPr>
                </a:tc>
              </a:tr>
              <a:tr h="768950">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Atracción</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572.174</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Total de visitas al sitio web durante el año.</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En GA(informes -&gt; adquisición -&gt; adquisición de tránsito -&gt; Organic Search)</a:t>
                      </a:r>
                      <a:endParaRPr>
                        <a:latin typeface="EB Garamond"/>
                        <a:ea typeface="EB Garamond"/>
                        <a:cs typeface="EB Garamond"/>
                        <a:sym typeface="EB Garamond"/>
                      </a:endParaRPr>
                    </a:p>
                  </a:txBody>
                  <a:tcPr marT="63500" marB="63500" marR="63500" marL="63500"/>
                </a:tc>
              </a:tr>
              <a:tr h="1308600">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SEO</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101.695</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Número de visitas al sitio web a través de resultados de búsqueda orgánica.</a:t>
                      </a:r>
                      <a:endParaRPr>
                        <a:latin typeface="EB Garamond"/>
                        <a:ea typeface="EB Garamond"/>
                        <a:cs typeface="EB Garamond"/>
                        <a:sym typeface="EB Garamond"/>
                      </a:endParaRPr>
                    </a:p>
                    <a:p>
                      <a:pPr indent="0" lvl="0" marL="0" marR="0" rtl="0" algn="l">
                        <a:lnSpc>
                          <a:spcPct val="100000"/>
                        </a:lnSpc>
                        <a:spcBef>
                          <a:spcPts val="0"/>
                        </a:spcBef>
                        <a:spcAft>
                          <a:spcPts val="0"/>
                        </a:spcAft>
                        <a:buNone/>
                      </a:pPr>
                      <a:r>
                        <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En GA(informes -&gt; adquisición -&gt; adquisición de tránsito -&gt; Organic Search)</a:t>
                      </a:r>
                      <a:endParaRPr>
                        <a:latin typeface="EB Garamond"/>
                        <a:ea typeface="EB Garamond"/>
                        <a:cs typeface="EB Garamond"/>
                        <a:sym typeface="EB Garamond"/>
                      </a:endParaRPr>
                    </a:p>
                  </a:txBody>
                  <a:tcPr marT="63500" marB="63500" marR="63500" marL="63500"/>
                </a:tc>
              </a:tr>
              <a:tr h="1321400">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PPC</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318.020</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Número de visitas al sitio web a través de anuncios de pago por clic.</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Con Campaign url builder i en GA(informes -&gt; adquisición -&gt; adquisición de tránsito -&gt; Paid search</a:t>
                      </a:r>
                      <a:endParaRPr>
                        <a:latin typeface="EB Garamond"/>
                        <a:ea typeface="EB Garamond"/>
                        <a:cs typeface="EB Garamond"/>
                        <a:sym typeface="EB Garamond"/>
                      </a:endParaRPr>
                    </a:p>
                  </a:txBody>
                  <a:tcPr marT="63500" marB="63500" marR="63500" marL="63500"/>
                </a:tc>
              </a:tr>
            </a:tbl>
          </a:graphicData>
        </a:graphic>
      </p:graphicFrame>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graphicFrame>
        <p:nvGraphicFramePr>
          <p:cNvPr id="498" name="Google Shape;498;p86"/>
          <p:cNvGraphicFramePr/>
          <p:nvPr/>
        </p:nvGraphicFramePr>
        <p:xfrm>
          <a:off x="0" y="1246950"/>
          <a:ext cx="3000000" cy="3000000"/>
        </p:xfrm>
        <a:graphic>
          <a:graphicData uri="http://schemas.openxmlformats.org/drawingml/2006/table">
            <a:tbl>
              <a:tblPr>
                <a:noFill/>
                <a:tableStyleId>{0FF9DBF7-1C8F-4758-90A2-C08A842E56DB}</a:tableStyleId>
              </a:tblPr>
              <a:tblGrid>
                <a:gridCol w="2286000"/>
                <a:gridCol w="2286000"/>
                <a:gridCol w="2286000"/>
                <a:gridCol w="2286000"/>
              </a:tblGrid>
              <a:tr h="764450">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Email</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20.414</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Número de visitas al sitio web a través de enlaces de correo electrónico.</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En GA(informes -&gt; adquisición -&gt; adquisición de tránsito -&gt;Email</a:t>
                      </a:r>
                      <a:endParaRPr>
                        <a:latin typeface="EB Garamond"/>
                        <a:ea typeface="EB Garamond"/>
                        <a:cs typeface="EB Garamond"/>
                        <a:sym typeface="EB Garamond"/>
                      </a:endParaRPr>
                    </a:p>
                  </a:txBody>
                  <a:tcPr marT="63500" marB="63500" marR="63500" marL="63500"/>
                </a:tc>
              </a:tr>
              <a:tr h="1044025">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RRSS</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132.015</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Número de visitas al sitio web a través de enlaces desde plataformas de redes sociales.</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Con Campaign url builder i en GA(informes -&gt; adquisición -&gt; adquisición de tránsito -&gt; Campaña asociada a la sesión)</a:t>
                      </a:r>
                      <a:endParaRPr>
                        <a:latin typeface="EB Garamond"/>
                        <a:ea typeface="EB Garamond"/>
                        <a:cs typeface="EB Garamond"/>
                        <a:sym typeface="EB Garamond"/>
                      </a:endParaRPr>
                    </a:p>
                  </a:txBody>
                  <a:tcPr marT="63500" marB="63500" marR="63500" marL="63500"/>
                </a:tc>
              </a:tr>
              <a:tr h="1044025">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Fidelización</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68.005</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Total de visitas al sitio web a través de estrategias de fidelización.</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Con Campaign url builder i en GA(informes -&gt; adquisición -&gt; adquisición de tránsito -&gt; Campaña asociada a la sesión)</a:t>
                      </a:r>
                      <a:endParaRPr>
                        <a:latin typeface="EB Garamond"/>
                        <a:ea typeface="EB Garamond"/>
                        <a:cs typeface="EB Garamond"/>
                        <a:sym typeface="EB Garamond"/>
                      </a:endParaRPr>
                    </a:p>
                  </a:txBody>
                  <a:tcPr marT="63500" marB="63500" marR="63500" marL="63500"/>
                </a:tc>
              </a:tr>
              <a:tr h="1044025">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Recomendación</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7.500</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Número de visitas al sitio web a través de enlaces de recomendación.</a:t>
                      </a:r>
                      <a:endParaRPr>
                        <a:latin typeface="EB Garamond"/>
                        <a:ea typeface="EB Garamond"/>
                        <a:cs typeface="EB Garamond"/>
                        <a:sym typeface="EB Garamond"/>
                      </a:endParaRPr>
                    </a:p>
                  </a:txBody>
                  <a:tcPr marT="63500" marB="63500" marR="63500" marL="63500"/>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Con Campaign url builder i en GA(informes -&gt; adquisición -&gt; adquisición de tránsito -&gt; Campaña asociada a la sesión)</a:t>
                      </a:r>
                      <a:endParaRPr>
                        <a:latin typeface="EB Garamond"/>
                        <a:ea typeface="EB Garamond"/>
                        <a:cs typeface="EB Garamond"/>
                        <a:sym typeface="EB Garamond"/>
                      </a:endParaRPr>
                    </a:p>
                  </a:txBody>
                  <a:tcPr marT="63500" marB="63500" marR="63500" marL="63500"/>
                </a:tc>
              </a:tr>
            </a:tbl>
          </a:graphicData>
        </a:graphic>
      </p:graphicFrame>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87"/>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sz="3000">
                <a:latin typeface="Merriweather Black"/>
                <a:ea typeface="Merriweather Black"/>
                <a:cs typeface="Merriweather Black"/>
                <a:sym typeface="Merriweather Black"/>
              </a:rPr>
              <a:t>KPIs de mejora</a:t>
            </a:r>
            <a:endParaRPr/>
          </a:p>
        </p:txBody>
      </p:sp>
      <p:graphicFrame>
        <p:nvGraphicFramePr>
          <p:cNvPr id="504" name="Google Shape;504;p87"/>
          <p:cNvGraphicFramePr/>
          <p:nvPr/>
        </p:nvGraphicFramePr>
        <p:xfrm>
          <a:off x="495188" y="1641425"/>
          <a:ext cx="3000000" cy="3000000"/>
        </p:xfrm>
        <a:graphic>
          <a:graphicData uri="http://schemas.openxmlformats.org/drawingml/2006/table">
            <a:tbl>
              <a:tblPr>
                <a:noFill/>
                <a:tableStyleId>{388959CC-FAED-4077-AAE6-B2413BCB483A}</a:tableStyleId>
              </a:tblPr>
              <a:tblGrid>
                <a:gridCol w="2038400"/>
                <a:gridCol w="2038400"/>
                <a:gridCol w="2038400"/>
                <a:gridCol w="2038400"/>
              </a:tblGrid>
              <a:tr h="381000">
                <a:tc>
                  <a:txBody>
                    <a:bodyPr/>
                    <a:lstStyle/>
                    <a:p>
                      <a:pPr indent="0" lvl="0" marL="0" rtl="0" algn="l">
                        <a:lnSpc>
                          <a:spcPct val="115000"/>
                        </a:lnSpc>
                        <a:spcBef>
                          <a:spcPts val="0"/>
                        </a:spcBef>
                        <a:spcAft>
                          <a:spcPts val="0"/>
                        </a:spcAft>
                        <a:buNone/>
                      </a:pPr>
                      <a:r>
                        <a:rPr b="1" lang="ca" sz="2000">
                          <a:latin typeface="EB Garamond"/>
                          <a:ea typeface="EB Garamond"/>
                          <a:cs typeface="EB Garamond"/>
                          <a:sym typeface="EB Garamond"/>
                        </a:rPr>
                        <a:t>Mejora</a:t>
                      </a:r>
                      <a:endParaRPr b="1" sz="2000">
                        <a:latin typeface="EB Garamond"/>
                        <a:ea typeface="EB Garamond"/>
                        <a:cs typeface="EB Garamond"/>
                        <a:sym typeface="EB Garamond"/>
                      </a:endParaRPr>
                    </a:p>
                  </a:txBody>
                  <a:tcPr marT="91425" marB="91425" marR="91425" marL="91425">
                    <a:solidFill>
                      <a:srgbClr val="9FC5E8"/>
                    </a:solidFill>
                  </a:tcPr>
                </a:tc>
                <a:tc>
                  <a:txBody>
                    <a:bodyPr/>
                    <a:lstStyle/>
                    <a:p>
                      <a:pPr indent="0" lvl="0" marL="0" marR="0" rtl="0" algn="l">
                        <a:lnSpc>
                          <a:spcPct val="115000"/>
                        </a:lnSpc>
                        <a:spcBef>
                          <a:spcPts val="0"/>
                        </a:spcBef>
                        <a:spcAft>
                          <a:spcPts val="0"/>
                        </a:spcAft>
                        <a:buNone/>
                      </a:pPr>
                      <a:r>
                        <a:rPr b="1" lang="ca" sz="2000">
                          <a:latin typeface="EB Garamond"/>
                          <a:ea typeface="EB Garamond"/>
                          <a:cs typeface="EB Garamond"/>
                          <a:sym typeface="EB Garamond"/>
                        </a:rPr>
                        <a:t>Valor</a:t>
                      </a:r>
                      <a:endParaRPr b="1" sz="2000">
                        <a:latin typeface="EB Garamond"/>
                        <a:ea typeface="EB Garamond"/>
                        <a:cs typeface="EB Garamond"/>
                        <a:sym typeface="EB Garamond"/>
                      </a:endParaRPr>
                    </a:p>
                  </a:txBody>
                  <a:tcPr marT="91425" marB="91425" marR="91425" marL="91425">
                    <a:solidFill>
                      <a:srgbClr val="9FC5E8"/>
                    </a:solidFill>
                  </a:tcPr>
                </a:tc>
                <a:tc>
                  <a:txBody>
                    <a:bodyPr/>
                    <a:lstStyle/>
                    <a:p>
                      <a:pPr indent="0" lvl="0" marL="0" marR="0" rtl="0" algn="l">
                        <a:lnSpc>
                          <a:spcPct val="115000"/>
                        </a:lnSpc>
                        <a:spcBef>
                          <a:spcPts val="0"/>
                        </a:spcBef>
                        <a:spcAft>
                          <a:spcPts val="0"/>
                        </a:spcAft>
                        <a:buNone/>
                      </a:pPr>
                      <a:r>
                        <a:rPr b="1" lang="ca" sz="2000">
                          <a:latin typeface="EB Garamond"/>
                          <a:ea typeface="EB Garamond"/>
                          <a:cs typeface="EB Garamond"/>
                          <a:sym typeface="EB Garamond"/>
                        </a:rPr>
                        <a:t>KPI</a:t>
                      </a:r>
                      <a:endParaRPr b="1" sz="2000">
                        <a:latin typeface="EB Garamond"/>
                        <a:ea typeface="EB Garamond"/>
                        <a:cs typeface="EB Garamond"/>
                        <a:sym typeface="EB Garamond"/>
                      </a:endParaRPr>
                    </a:p>
                  </a:txBody>
                  <a:tcPr marT="91425" marB="91425" marR="91425" marL="91425">
                    <a:solidFill>
                      <a:srgbClr val="9FC5E8"/>
                    </a:solidFill>
                  </a:tcPr>
                </a:tc>
                <a:tc>
                  <a:txBody>
                    <a:bodyPr/>
                    <a:lstStyle/>
                    <a:p>
                      <a:pPr indent="0" lvl="0" marL="0" marR="0" rtl="0" algn="l">
                        <a:lnSpc>
                          <a:spcPct val="115000"/>
                        </a:lnSpc>
                        <a:spcBef>
                          <a:spcPts val="0"/>
                        </a:spcBef>
                        <a:spcAft>
                          <a:spcPts val="0"/>
                        </a:spcAft>
                        <a:buNone/>
                      </a:pPr>
                      <a:r>
                        <a:rPr b="1" lang="ca" sz="2000">
                          <a:latin typeface="EB Garamond"/>
                          <a:ea typeface="EB Garamond"/>
                          <a:cs typeface="EB Garamond"/>
                          <a:sym typeface="EB Garamond"/>
                        </a:rPr>
                        <a:t>Obtención</a:t>
                      </a:r>
                      <a:endParaRPr b="1" sz="2000">
                        <a:latin typeface="EB Garamond"/>
                        <a:ea typeface="EB Garamond"/>
                        <a:cs typeface="EB Garamond"/>
                        <a:sym typeface="EB Garamond"/>
                      </a:endParaRPr>
                    </a:p>
                  </a:txBody>
                  <a:tcPr marT="91425" marB="91425" marR="91425" marL="91425">
                    <a:solidFill>
                      <a:srgbClr val="9FC5E8"/>
                    </a:solidFill>
                  </a:tcPr>
                </a:tc>
              </a:tr>
              <a:tr h="381000">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Número</a:t>
                      </a:r>
                      <a:r>
                        <a:rPr lang="ca">
                          <a:latin typeface="EB Garamond"/>
                          <a:ea typeface="EB Garamond"/>
                          <a:cs typeface="EB Garamond"/>
                          <a:sym typeface="EB Garamond"/>
                        </a:rPr>
                        <a:t> de </a:t>
                      </a:r>
                      <a:r>
                        <a:rPr lang="ca">
                          <a:latin typeface="EB Garamond"/>
                          <a:ea typeface="EB Garamond"/>
                          <a:cs typeface="EB Garamond"/>
                          <a:sym typeface="EB Garamond"/>
                        </a:rPr>
                        <a:t>emails</a:t>
                      </a:r>
                      <a:r>
                        <a:rPr lang="ca">
                          <a:latin typeface="EB Garamond"/>
                          <a:ea typeface="EB Garamond"/>
                          <a:cs typeface="EB Garamond"/>
                          <a:sym typeface="EB Garamond"/>
                        </a:rPr>
                        <a:t> abiertos</a:t>
                      </a:r>
                      <a:endParaRPr>
                        <a:latin typeface="EB Garamond"/>
                        <a:ea typeface="EB Garamond"/>
                        <a:cs typeface="EB Garamond"/>
                        <a:sym typeface="EB Garamond"/>
                      </a:endParaRPr>
                    </a:p>
                  </a:txBody>
                  <a:tcPr marT="91425" marB="91425" marR="91425" marL="91425"/>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193.768</a:t>
                      </a:r>
                      <a:endParaRPr>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lang="ca">
                          <a:latin typeface="EB Garamond"/>
                          <a:ea typeface="EB Garamond"/>
                          <a:cs typeface="EB Garamond"/>
                          <a:sym typeface="EB Garamond"/>
                        </a:rPr>
                        <a:t>Número </a:t>
                      </a:r>
                      <a:r>
                        <a:rPr lang="ca">
                          <a:latin typeface="EB Garamond"/>
                          <a:ea typeface="EB Garamond"/>
                          <a:cs typeface="EB Garamond"/>
                          <a:sym typeface="EB Garamond"/>
                        </a:rPr>
                        <a:t>de emails abiertos</a:t>
                      </a:r>
                      <a:r>
                        <a:rPr lang="ca">
                          <a:latin typeface="EB Garamond"/>
                          <a:ea typeface="EB Garamond"/>
                          <a:cs typeface="EB Garamond"/>
                          <a:sym typeface="EB Garamond"/>
                        </a:rPr>
                        <a:t>. </a:t>
                      </a:r>
                      <a:r>
                        <a:rPr lang="ca">
                          <a:latin typeface="EB Garamond"/>
                          <a:ea typeface="EB Garamond"/>
                          <a:cs typeface="EB Garamond"/>
                          <a:sym typeface="EB Garamond"/>
                        </a:rPr>
                        <a:t>Número de emails</a:t>
                      </a:r>
                      <a:r>
                        <a:rPr lang="ca">
                          <a:latin typeface="EB Garamond"/>
                          <a:ea typeface="EB Garamond"/>
                          <a:cs typeface="EB Garamond"/>
                          <a:sym typeface="EB Garamond"/>
                        </a:rPr>
                        <a:t> desde 1-1-2024</a:t>
                      </a:r>
                      <a:endParaRPr>
                        <a:latin typeface="EB Garamond"/>
                        <a:ea typeface="EB Garamond"/>
                        <a:cs typeface="EB Garamond"/>
                        <a:sym typeface="EB Garamond"/>
                      </a:endParaRPr>
                    </a:p>
                    <a:p>
                      <a:pPr indent="0" lvl="0" marL="0" rtl="0" algn="l">
                        <a:spcBef>
                          <a:spcPts val="0"/>
                        </a:spcBef>
                        <a:spcAft>
                          <a:spcPts val="0"/>
                        </a:spcAft>
                        <a:buNone/>
                      </a:pPr>
                      <a:r>
                        <a:rPr lang="ca">
                          <a:latin typeface="EB Garamond"/>
                          <a:ea typeface="EB Garamond"/>
                          <a:cs typeface="EB Garamond"/>
                          <a:sym typeface="EB Garamond"/>
                        </a:rPr>
                        <a:t>Gráfico de líneas por días</a:t>
                      </a:r>
                      <a:endParaRPr>
                        <a:latin typeface="EB Garamond"/>
                        <a:ea typeface="EB Garamond"/>
                        <a:cs typeface="EB Garamond"/>
                        <a:sym typeface="EB Garamond"/>
                      </a:endParaRPr>
                    </a:p>
                  </a:txBody>
                  <a:tcPr marT="91425" marB="91425" marR="91425" marL="91425"/>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En Mailchimp -&gt; análisis -&gt; panel de control de marqueting -&gt; tasa de apertura</a:t>
                      </a:r>
                      <a:endParaRPr>
                        <a:latin typeface="EB Garamond"/>
                        <a:ea typeface="EB Garamond"/>
                        <a:cs typeface="EB Garamond"/>
                        <a:sym typeface="EB Garamond"/>
                      </a:endParaRPr>
                    </a:p>
                  </a:txBody>
                  <a:tcPr marT="91425" marB="91425" marR="91425" marL="91425"/>
                </a:tc>
              </a:tr>
              <a:tr h="381000">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Número de usuarios que cancelan la </a:t>
                      </a:r>
                      <a:r>
                        <a:rPr lang="ca">
                          <a:latin typeface="EB Garamond"/>
                          <a:ea typeface="EB Garamond"/>
                          <a:cs typeface="EB Garamond"/>
                          <a:sym typeface="EB Garamond"/>
                        </a:rPr>
                        <a:t>suscripción</a:t>
                      </a:r>
                      <a:endParaRPr>
                        <a:latin typeface="EB Garamond"/>
                        <a:ea typeface="EB Garamond"/>
                        <a:cs typeface="EB Garamond"/>
                        <a:sym typeface="EB Garamond"/>
                      </a:endParaRPr>
                    </a:p>
                  </a:txBody>
                  <a:tcPr marT="91425" marB="91425" marR="91425" marL="91425"/>
                </a:tc>
                <a:tc>
                  <a:txBody>
                    <a:bodyPr/>
                    <a:lstStyle/>
                    <a:p>
                      <a:pPr indent="0" lvl="0" marL="0" marR="0" rtl="0" algn="l">
                        <a:lnSpc>
                          <a:spcPct val="100000"/>
                        </a:lnSpc>
                        <a:spcBef>
                          <a:spcPts val="0"/>
                        </a:spcBef>
                        <a:spcAft>
                          <a:spcPts val="0"/>
                        </a:spcAft>
                        <a:buNone/>
                      </a:pPr>
                      <a:r>
                        <a:rPr lang="ca">
                          <a:latin typeface="EB Garamond"/>
                          <a:ea typeface="EB Garamond"/>
                          <a:cs typeface="EB Garamond"/>
                          <a:sym typeface="EB Garamond"/>
                        </a:rPr>
                        <a:t>92</a:t>
                      </a:r>
                      <a:endParaRPr>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lang="ca">
                          <a:latin typeface="EB Garamond"/>
                          <a:ea typeface="EB Garamond"/>
                          <a:cs typeface="EB Garamond"/>
                          <a:sym typeface="EB Garamond"/>
                        </a:rPr>
                        <a:t>Número </a:t>
                      </a:r>
                      <a:r>
                        <a:rPr lang="ca">
                          <a:latin typeface="EB Garamond"/>
                          <a:ea typeface="EB Garamond"/>
                          <a:cs typeface="EB Garamond"/>
                          <a:sym typeface="EB Garamond"/>
                        </a:rPr>
                        <a:t>de cancelaciones de suscripción. desde 1-1-2024</a:t>
                      </a:r>
                      <a:endParaRPr>
                        <a:latin typeface="EB Garamond"/>
                        <a:ea typeface="EB Garamond"/>
                        <a:cs typeface="EB Garamond"/>
                        <a:sym typeface="EB Garamond"/>
                      </a:endParaRPr>
                    </a:p>
                    <a:p>
                      <a:pPr indent="0" lvl="0" marL="0" rtl="0" algn="l">
                        <a:spcBef>
                          <a:spcPts val="0"/>
                        </a:spcBef>
                        <a:spcAft>
                          <a:spcPts val="0"/>
                        </a:spcAft>
                        <a:buNone/>
                      </a:pPr>
                      <a:r>
                        <a:rPr lang="ca">
                          <a:latin typeface="EB Garamond"/>
                          <a:ea typeface="EB Garamond"/>
                          <a:cs typeface="EB Garamond"/>
                          <a:sym typeface="EB Garamond"/>
                        </a:rPr>
                        <a:t>Gráfico de líneas por meses</a:t>
                      </a:r>
                      <a:endParaRPr>
                        <a:latin typeface="EB Garamond"/>
                        <a:ea typeface="EB Garamond"/>
                        <a:cs typeface="EB Garamond"/>
                        <a:sym typeface="EB Garamond"/>
                      </a:endParaRPr>
                    </a:p>
                  </a:txBody>
                  <a:tcPr marT="91425" marB="91425" marR="91425" marL="91425"/>
                </a:tc>
                <a:tc>
                  <a:txBody>
                    <a:bodyPr/>
                    <a:lstStyle/>
                    <a:p>
                      <a:pPr indent="0" lvl="0" marL="0" rtl="0" algn="l">
                        <a:spcBef>
                          <a:spcPts val="0"/>
                        </a:spcBef>
                        <a:spcAft>
                          <a:spcPts val="0"/>
                        </a:spcAft>
                        <a:buNone/>
                      </a:pPr>
                      <a:r>
                        <a:rPr lang="ca">
                          <a:latin typeface="EB Garamond"/>
                          <a:ea typeface="EB Garamond"/>
                          <a:cs typeface="EB Garamond"/>
                          <a:sym typeface="EB Garamond"/>
                        </a:rPr>
                        <a:t>En Mailchimp -&gt; análisis -&gt; panel de control de marqueting -&gt; tasa de cancelaciones de suscripción</a:t>
                      </a:r>
                      <a:endParaRPr>
                        <a:latin typeface="EB Garamond"/>
                        <a:ea typeface="EB Garamond"/>
                        <a:cs typeface="EB Garamond"/>
                        <a:sym typeface="EB Garamond"/>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nvSpPr>
        <p:spPr>
          <a:xfrm>
            <a:off x="136050" y="165225"/>
            <a:ext cx="7161300" cy="74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3000">
                <a:latin typeface="EB Garamond"/>
                <a:ea typeface="EB Garamond"/>
                <a:cs typeface="EB Garamond"/>
                <a:sym typeface="EB Garamond"/>
              </a:rPr>
              <a:t>Objetivos Tácticos y Tasas de Conversión</a:t>
            </a:r>
            <a:endParaRPr b="1" sz="2900"/>
          </a:p>
        </p:txBody>
      </p:sp>
      <p:graphicFrame>
        <p:nvGraphicFramePr>
          <p:cNvPr id="107" name="Google Shape;107;p20"/>
          <p:cNvGraphicFramePr/>
          <p:nvPr/>
        </p:nvGraphicFramePr>
        <p:xfrm>
          <a:off x="136050" y="811713"/>
          <a:ext cx="3000000" cy="3000000"/>
        </p:xfrm>
        <a:graphic>
          <a:graphicData uri="http://schemas.openxmlformats.org/drawingml/2006/table">
            <a:tbl>
              <a:tblPr>
                <a:noFill/>
                <a:tableStyleId>{0FF9DBF7-1C8F-4758-90A2-C08A842E56DB}</a:tableStyleId>
              </a:tblPr>
              <a:tblGrid>
                <a:gridCol w="933600"/>
                <a:gridCol w="2025925"/>
              </a:tblGrid>
              <a:tr h="297575">
                <a:tc>
                  <a:txBody>
                    <a:bodyPr/>
                    <a:lstStyle/>
                    <a:p>
                      <a:pPr indent="0" lvl="0" marL="0" rtl="0" algn="ctr">
                        <a:spcBef>
                          <a:spcPts val="0"/>
                        </a:spcBef>
                        <a:spcAft>
                          <a:spcPts val="0"/>
                        </a:spcAft>
                        <a:buNone/>
                      </a:pPr>
                      <a:r>
                        <a:rPr b="1" lang="ca" sz="1100">
                          <a:latin typeface="EB Garamond"/>
                          <a:ea typeface="EB Garamond"/>
                          <a:cs typeface="EB Garamond"/>
                          <a:sym typeface="EB Garamond"/>
                        </a:rPr>
                        <a:t>ID</a:t>
                      </a:r>
                      <a:endParaRPr b="1" sz="11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1100">
                          <a:latin typeface="EB Garamond"/>
                          <a:ea typeface="EB Garamond"/>
                          <a:cs typeface="EB Garamond"/>
                          <a:sym typeface="EB Garamond"/>
                        </a:rPr>
                        <a:t>OBJETIVO</a:t>
                      </a:r>
                      <a:endParaRPr b="1" sz="1100">
                        <a:latin typeface="EB Garamond"/>
                        <a:ea typeface="EB Garamond"/>
                        <a:cs typeface="EB Garamond"/>
                        <a:sym typeface="EB Garamond"/>
                      </a:endParaRPr>
                    </a:p>
                  </a:txBody>
                  <a:tcPr marT="63500" marB="63500" marR="63500" marL="63500"/>
                </a:tc>
              </a:tr>
              <a:tr h="620500">
                <a:tc>
                  <a:txBody>
                    <a:bodyPr/>
                    <a:lstStyle/>
                    <a:p>
                      <a:pPr indent="0" lvl="0" marL="0" rtl="0" algn="ctr">
                        <a:spcBef>
                          <a:spcPts val="0"/>
                        </a:spcBef>
                        <a:spcAft>
                          <a:spcPts val="0"/>
                        </a:spcAft>
                        <a:buNone/>
                      </a:pPr>
                      <a:r>
                        <a:rPr lang="ca" sz="1100">
                          <a:latin typeface="EB Garamond"/>
                          <a:ea typeface="EB Garamond"/>
                          <a:cs typeface="EB Garamond"/>
                          <a:sym typeface="EB Garamond"/>
                        </a:rPr>
                        <a:t>OTC1</a:t>
                      </a:r>
                      <a:endParaRPr sz="1100">
                        <a:latin typeface="EB Garamond"/>
                        <a:ea typeface="EB Garamond"/>
                        <a:cs typeface="EB Garamond"/>
                        <a:sym typeface="EB Garamond"/>
                      </a:endParaRPr>
                    </a:p>
                  </a:txBody>
                  <a:tcPr marT="63500" marB="63500" marR="63500" marL="63500"/>
                </a:tc>
                <a:tc>
                  <a:txBody>
                    <a:bodyPr/>
                    <a:lstStyle/>
                    <a:p>
                      <a:pPr indent="0" lvl="0" marL="0" rtl="0" algn="ctr">
                        <a:lnSpc>
                          <a:spcPct val="150000"/>
                        </a:lnSpc>
                        <a:spcBef>
                          <a:spcPts val="0"/>
                        </a:spcBef>
                        <a:spcAft>
                          <a:spcPts val="0"/>
                        </a:spcAft>
                        <a:buNone/>
                      </a:pPr>
                      <a:r>
                        <a:rPr lang="ca" sz="1100">
                          <a:latin typeface="EB Garamond Medium"/>
                          <a:ea typeface="EB Garamond Medium"/>
                          <a:cs typeface="EB Garamond Medium"/>
                          <a:sym typeface="EB Garamond Medium"/>
                        </a:rPr>
                        <a:t>Conseguir que se complete 15.000 veces el proceso de compra.</a:t>
                      </a:r>
                      <a:endParaRPr sz="1100">
                        <a:latin typeface="EB Garamond"/>
                        <a:ea typeface="EB Garamond"/>
                        <a:cs typeface="EB Garamond"/>
                        <a:sym typeface="EB Garamond"/>
                      </a:endParaRPr>
                    </a:p>
                  </a:txBody>
                  <a:tcPr marT="63500" marB="63500" marR="63500" marL="63500"/>
                </a:tc>
              </a:tr>
              <a:tr h="804475">
                <a:tc>
                  <a:txBody>
                    <a:bodyPr/>
                    <a:lstStyle/>
                    <a:p>
                      <a:pPr indent="0" lvl="0" marL="0" rtl="0" algn="ctr">
                        <a:spcBef>
                          <a:spcPts val="0"/>
                        </a:spcBef>
                        <a:spcAft>
                          <a:spcPts val="0"/>
                        </a:spcAft>
                        <a:buNone/>
                      </a:pPr>
                      <a:r>
                        <a:rPr lang="ca" sz="1100">
                          <a:latin typeface="EB Garamond"/>
                          <a:ea typeface="EB Garamond"/>
                          <a:cs typeface="EB Garamond"/>
                          <a:sym typeface="EB Garamond"/>
                        </a:rPr>
                        <a:t>OTC2</a:t>
                      </a:r>
                      <a:endParaRPr sz="1100">
                        <a:latin typeface="EB Garamond"/>
                        <a:ea typeface="EB Garamond"/>
                        <a:cs typeface="EB Garamond"/>
                        <a:sym typeface="EB Garamond"/>
                      </a:endParaRPr>
                    </a:p>
                  </a:txBody>
                  <a:tcPr marT="63500" marB="63500" marR="63500" marL="63500"/>
                </a:tc>
                <a:tc>
                  <a:txBody>
                    <a:bodyPr/>
                    <a:lstStyle/>
                    <a:p>
                      <a:pPr indent="0" lvl="0" marL="0" rtl="0" algn="ctr">
                        <a:lnSpc>
                          <a:spcPct val="150000"/>
                        </a:lnSpc>
                        <a:spcBef>
                          <a:spcPts val="0"/>
                        </a:spcBef>
                        <a:spcAft>
                          <a:spcPts val="0"/>
                        </a:spcAft>
                        <a:buNone/>
                      </a:pPr>
                      <a:r>
                        <a:rPr lang="ca" sz="1100">
                          <a:latin typeface="EB Garamond Medium"/>
                          <a:ea typeface="EB Garamond Medium"/>
                          <a:cs typeface="EB Garamond Medium"/>
                          <a:sym typeface="EB Garamond Medium"/>
                        </a:rPr>
                        <a:t>Conseguir que se complete 3.000 veces el proceso de compra recurrente.</a:t>
                      </a:r>
                      <a:endParaRPr sz="1100">
                        <a:latin typeface="EB Garamond"/>
                        <a:ea typeface="EB Garamond"/>
                        <a:cs typeface="EB Garamond"/>
                        <a:sym typeface="EB Garamond"/>
                      </a:endParaRPr>
                    </a:p>
                  </a:txBody>
                  <a:tcPr marT="63500" marB="63500" marR="63500" marL="63500"/>
                </a:tc>
              </a:tr>
              <a:tr h="1033475">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OTC3</a:t>
                      </a:r>
                      <a:endParaRPr sz="1100">
                        <a:latin typeface="EB Garamond"/>
                        <a:ea typeface="EB Garamond"/>
                        <a:cs typeface="EB Garamond"/>
                        <a:sym typeface="EB Garamond"/>
                      </a:endParaRPr>
                    </a:p>
                  </a:txBody>
                  <a:tcPr marT="63500" marB="63500" marR="63500" marL="63500"/>
                </a:tc>
                <a:tc>
                  <a:txBody>
                    <a:bodyPr/>
                    <a:lstStyle/>
                    <a:p>
                      <a:pPr indent="0" lvl="0" marL="0" rtl="0" algn="ctr">
                        <a:lnSpc>
                          <a:spcPct val="150000"/>
                        </a:lnSpc>
                        <a:spcBef>
                          <a:spcPts val="0"/>
                        </a:spcBef>
                        <a:spcAft>
                          <a:spcPts val="0"/>
                        </a:spcAft>
                        <a:buNone/>
                      </a:pPr>
                      <a:r>
                        <a:rPr lang="ca" sz="1100">
                          <a:latin typeface="EB Garamond Medium"/>
                          <a:ea typeface="EB Garamond Medium"/>
                          <a:cs typeface="EB Garamond Medium"/>
                          <a:sym typeface="EB Garamond Medium"/>
                        </a:rPr>
                        <a:t>Conseguir que 1.000 usuarios que han hecho alguna (o algunas) compras esporádicas completen el proceso de compra recurrente.</a:t>
                      </a:r>
                      <a:endParaRPr sz="1100">
                        <a:latin typeface="EB Garamond"/>
                        <a:ea typeface="EB Garamond"/>
                        <a:cs typeface="EB Garamond"/>
                        <a:sym typeface="EB Garamond"/>
                      </a:endParaRPr>
                    </a:p>
                  </a:txBody>
                  <a:tcPr marT="63500" marB="63500" marR="63500" marL="63500"/>
                </a:tc>
              </a:tr>
              <a:tr h="1262475">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OTC4</a:t>
                      </a:r>
                      <a:endParaRPr sz="1100">
                        <a:latin typeface="EB Garamond"/>
                        <a:ea typeface="EB Garamond"/>
                        <a:cs typeface="EB Garamond"/>
                        <a:sym typeface="EB Garamond"/>
                      </a:endParaRPr>
                    </a:p>
                  </a:txBody>
                  <a:tcPr marT="63500" marB="63500" marR="63500" marL="63500"/>
                </a:tc>
                <a:tc>
                  <a:txBody>
                    <a:bodyPr/>
                    <a:lstStyle/>
                    <a:p>
                      <a:pPr indent="0" lvl="0" marL="0" rtl="0" algn="ctr">
                        <a:lnSpc>
                          <a:spcPct val="150000"/>
                        </a:lnSpc>
                        <a:spcBef>
                          <a:spcPts val="0"/>
                        </a:spcBef>
                        <a:spcAft>
                          <a:spcPts val="0"/>
                        </a:spcAft>
                        <a:buNone/>
                      </a:pPr>
                      <a:r>
                        <a:rPr lang="ca" sz="1100">
                          <a:latin typeface="EB Garamond Medium"/>
                          <a:ea typeface="EB Garamond Medium"/>
                          <a:cs typeface="EB Garamond Medium"/>
                          <a:sym typeface="EB Garamond Medium"/>
                        </a:rPr>
                        <a:t>Conseguir que se haga clic 5.000 veces en el enlace de nuestra página web que lleva a alguna de nuestras redes sociales (Instagram, Facebook o Twitter).</a:t>
                      </a:r>
                      <a:endParaRPr sz="1100">
                        <a:latin typeface="EB Garamond"/>
                        <a:ea typeface="EB Garamond"/>
                        <a:cs typeface="EB Garamond"/>
                        <a:sym typeface="EB Garamond"/>
                      </a:endParaRPr>
                    </a:p>
                  </a:txBody>
                  <a:tcPr marT="63500" marB="63500" marR="63500" marL="63500"/>
                </a:tc>
              </a:tr>
            </a:tbl>
          </a:graphicData>
        </a:graphic>
      </p:graphicFrame>
      <p:graphicFrame>
        <p:nvGraphicFramePr>
          <p:cNvPr id="108" name="Google Shape;108;p20"/>
          <p:cNvGraphicFramePr/>
          <p:nvPr/>
        </p:nvGraphicFramePr>
        <p:xfrm>
          <a:off x="3209525" y="3322900"/>
          <a:ext cx="3000000" cy="3000000"/>
        </p:xfrm>
        <a:graphic>
          <a:graphicData uri="http://schemas.openxmlformats.org/drawingml/2006/table">
            <a:tbl>
              <a:tblPr>
                <a:noFill/>
                <a:tableStyleId>{0FF9DBF7-1C8F-4758-90A2-C08A842E56DB}</a:tableStyleId>
              </a:tblPr>
              <a:tblGrid>
                <a:gridCol w="567975"/>
                <a:gridCol w="436425"/>
                <a:gridCol w="436425"/>
                <a:gridCol w="436425"/>
                <a:gridCol w="436425"/>
                <a:gridCol w="436425"/>
                <a:gridCol w="436425"/>
                <a:gridCol w="436425"/>
                <a:gridCol w="436425"/>
                <a:gridCol w="436425"/>
                <a:gridCol w="436425"/>
                <a:gridCol w="436425"/>
                <a:gridCol w="436425"/>
              </a:tblGrid>
              <a:tr h="252550">
                <a:tc>
                  <a:txBody>
                    <a:bodyPr/>
                    <a:lstStyle/>
                    <a:p>
                      <a:pPr indent="0" lvl="0" marL="0" rtl="0" algn="ctr">
                        <a:spcBef>
                          <a:spcPts val="0"/>
                        </a:spcBef>
                        <a:spcAft>
                          <a:spcPts val="0"/>
                        </a:spcAft>
                        <a:buNone/>
                      </a:pPr>
                      <a:r>
                        <a:rPr b="1" lang="ca" sz="800">
                          <a:latin typeface="EB Garamond"/>
                          <a:ea typeface="EB Garamond"/>
                          <a:cs typeface="EB Garamond"/>
                          <a:sym typeface="EB Garamond"/>
                        </a:rPr>
                        <a:t>ID</a:t>
                      </a:r>
                      <a:endParaRPr b="1" sz="800">
                        <a:latin typeface="EB Garamond"/>
                        <a:ea typeface="EB Garamond"/>
                        <a:cs typeface="EB Garamond"/>
                        <a:sym typeface="EB Garamond"/>
                      </a:endParaRPr>
                    </a:p>
                  </a:txBody>
                  <a:tcPr marT="63500" marB="63500" marR="63500" marL="63500"/>
                </a:tc>
                <a:tc gridSpan="12">
                  <a:txBody>
                    <a:bodyPr/>
                    <a:lstStyle/>
                    <a:p>
                      <a:pPr indent="0" lvl="0" marL="0" rtl="0" algn="ctr">
                        <a:spcBef>
                          <a:spcPts val="0"/>
                        </a:spcBef>
                        <a:spcAft>
                          <a:spcPts val="0"/>
                        </a:spcAft>
                        <a:buNone/>
                      </a:pPr>
                      <a:r>
                        <a:rPr b="1" lang="ca" sz="800">
                          <a:latin typeface="EB Garamond"/>
                          <a:ea typeface="EB Garamond"/>
                          <a:cs typeface="EB Garamond"/>
                          <a:sym typeface="EB Garamond"/>
                        </a:rPr>
                        <a:t>Tasa de Conversión</a:t>
                      </a:r>
                      <a:endParaRPr b="1" sz="800">
                        <a:latin typeface="EB Garamond"/>
                        <a:ea typeface="EB Garamond"/>
                        <a:cs typeface="EB Garamond"/>
                        <a:sym typeface="EB Garamond"/>
                      </a:endParaRPr>
                    </a:p>
                  </a:txBody>
                  <a:tcPr marT="63500" marB="63500" marR="63500" marL="63500"/>
                </a:tc>
                <a:tc hMerge="1"/>
                <a:tc hMerge="1"/>
                <a:tc hMerge="1"/>
                <a:tc hMerge="1"/>
                <a:tc hMerge="1"/>
                <a:tc hMerge="1"/>
                <a:tc hMerge="1"/>
                <a:tc hMerge="1"/>
                <a:tc hMerge="1"/>
                <a:tc hMerge="1"/>
                <a:tc hMerge="1"/>
              </a:tr>
              <a:tr h="278400">
                <a:tc>
                  <a:txBody>
                    <a:bodyPr/>
                    <a:lstStyle/>
                    <a:p>
                      <a:pPr indent="0" lvl="0" marL="0" rtl="0" algn="l">
                        <a:spcBef>
                          <a:spcPts val="0"/>
                        </a:spcBef>
                        <a:spcAft>
                          <a:spcPts val="0"/>
                        </a:spcAft>
                        <a:buNone/>
                      </a:pPr>
                      <a:r>
                        <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ENE</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FEB</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MAR</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ABR</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MAY</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JUN</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JUL</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AGO</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SEP</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OCT</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NOV</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DIC</a:t>
                      </a:r>
                      <a:endParaRPr b="1" sz="800">
                        <a:solidFill>
                          <a:schemeClr val="dk1"/>
                        </a:solidFill>
                        <a:latin typeface="EB Garamond"/>
                        <a:ea typeface="EB Garamond"/>
                        <a:cs typeface="EB Garamond"/>
                        <a:sym typeface="EB Garamond"/>
                      </a:endParaRPr>
                    </a:p>
                  </a:txBody>
                  <a:tcPr marT="63500" marB="63500" marR="63500" marL="63500"/>
                </a:tc>
              </a:tr>
              <a:tr h="278400">
                <a:tc>
                  <a:txBody>
                    <a:bodyPr/>
                    <a:lstStyle/>
                    <a:p>
                      <a:pPr indent="0" lvl="0" marL="0" rtl="0" algn="l">
                        <a:spcBef>
                          <a:spcPts val="0"/>
                        </a:spcBef>
                        <a:spcAft>
                          <a:spcPts val="0"/>
                        </a:spcAft>
                        <a:buNone/>
                      </a:pPr>
                      <a:r>
                        <a:rPr b="1" lang="ca" sz="800">
                          <a:solidFill>
                            <a:srgbClr val="0000FF"/>
                          </a:solidFill>
                          <a:latin typeface="EB Garamond"/>
                          <a:ea typeface="EB Garamond"/>
                          <a:cs typeface="EB Garamond"/>
                          <a:sym typeface="EB Garamond"/>
                        </a:rPr>
                        <a:t>OTC1</a:t>
                      </a:r>
                      <a:endParaRPr b="1" sz="8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1.8%</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2.4%</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2.7%</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2.9%</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3.2%</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3.4%</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3.7%</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4.0%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4.4%</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4.9%</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5.5%</a:t>
                      </a:r>
                      <a:endParaRPr sz="800">
                        <a:latin typeface="EB Garamond"/>
                        <a:ea typeface="EB Garamond"/>
                        <a:cs typeface="EB Garamond"/>
                        <a:sym typeface="EB Garamond"/>
                      </a:endParaRPr>
                    </a:p>
                  </a:txBody>
                  <a:tcPr marT="63500" marB="63500" marR="63500" marL="63500"/>
                </a:tc>
              </a:tr>
              <a:tr h="278400">
                <a:tc>
                  <a:txBody>
                    <a:bodyPr/>
                    <a:lstStyle/>
                    <a:p>
                      <a:pPr indent="0" lvl="0" marL="0" rtl="0" algn="l">
                        <a:spcBef>
                          <a:spcPts val="0"/>
                        </a:spcBef>
                        <a:spcAft>
                          <a:spcPts val="0"/>
                        </a:spcAft>
                        <a:buNone/>
                      </a:pPr>
                      <a:r>
                        <a:rPr b="1" lang="ca" sz="800">
                          <a:solidFill>
                            <a:srgbClr val="0000FF"/>
                          </a:solidFill>
                          <a:latin typeface="EB Garamond"/>
                          <a:ea typeface="EB Garamond"/>
                          <a:cs typeface="EB Garamond"/>
                          <a:sym typeface="EB Garamond"/>
                        </a:rPr>
                        <a:t>OTC2</a:t>
                      </a:r>
                      <a:endParaRPr b="1" sz="8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1.2%</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1.6%</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1.9%</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2.1%</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2.4%</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2.6%</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2.9%</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3.2%</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3.6%</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4.1%</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4.7%</a:t>
                      </a:r>
                      <a:endParaRPr sz="800">
                        <a:latin typeface="EB Garamond"/>
                        <a:ea typeface="EB Garamond"/>
                        <a:cs typeface="EB Garamond"/>
                        <a:sym typeface="EB Garamond"/>
                      </a:endParaRPr>
                    </a:p>
                  </a:txBody>
                  <a:tcPr marT="63500" marB="63500" marR="63500" marL="63500"/>
                </a:tc>
              </a:tr>
              <a:tr h="278400">
                <a:tc>
                  <a:txBody>
                    <a:bodyPr/>
                    <a:lstStyle/>
                    <a:p>
                      <a:pPr indent="0" lvl="0" marL="0" rtl="0" algn="l">
                        <a:spcBef>
                          <a:spcPts val="0"/>
                        </a:spcBef>
                        <a:spcAft>
                          <a:spcPts val="0"/>
                        </a:spcAft>
                        <a:buNone/>
                      </a:pPr>
                      <a:r>
                        <a:rPr b="1" lang="ca" sz="800">
                          <a:solidFill>
                            <a:srgbClr val="0000FF"/>
                          </a:solidFill>
                          <a:latin typeface="EB Garamond"/>
                          <a:ea typeface="EB Garamond"/>
                          <a:cs typeface="EB Garamond"/>
                          <a:sym typeface="EB Garamond"/>
                        </a:rPr>
                        <a:t>OTC3</a:t>
                      </a:r>
                      <a:endParaRPr b="1" sz="8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5.0%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5.5%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6.0%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6.5%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7.0%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7.5%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8.0%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8.5%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9.0%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9.5%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10.0%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10.5%</a:t>
                      </a:r>
                      <a:endParaRPr sz="800">
                        <a:latin typeface="EB Garamond"/>
                        <a:ea typeface="EB Garamond"/>
                        <a:cs typeface="EB Garamond"/>
                        <a:sym typeface="EB Garamond"/>
                      </a:endParaRPr>
                    </a:p>
                  </a:txBody>
                  <a:tcPr marT="63500" marB="63500" marR="63500" marL="63500"/>
                </a:tc>
              </a:tr>
              <a:tr h="278400">
                <a:tc>
                  <a:txBody>
                    <a:bodyPr/>
                    <a:lstStyle/>
                    <a:p>
                      <a:pPr indent="0" lvl="0" marL="0" rtl="0" algn="l">
                        <a:spcBef>
                          <a:spcPts val="0"/>
                        </a:spcBef>
                        <a:spcAft>
                          <a:spcPts val="0"/>
                        </a:spcAft>
                        <a:buNone/>
                      </a:pPr>
                      <a:r>
                        <a:rPr b="1" lang="ca" sz="800">
                          <a:solidFill>
                            <a:srgbClr val="0000FF"/>
                          </a:solidFill>
                          <a:latin typeface="EB Garamond"/>
                          <a:ea typeface="EB Garamond"/>
                          <a:cs typeface="EB Garamond"/>
                          <a:sym typeface="EB Garamond"/>
                        </a:rPr>
                        <a:t>OTC4</a:t>
                      </a:r>
                      <a:endParaRPr b="1" sz="8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6.0%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6.5%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7.0%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7.5%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8.0%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8.5%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9.0%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9.5%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10.0%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10.5%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11.0%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11.5%</a:t>
                      </a:r>
                      <a:endParaRPr sz="800">
                        <a:latin typeface="EB Garamond"/>
                        <a:ea typeface="EB Garamond"/>
                        <a:cs typeface="EB Garamond"/>
                        <a:sym typeface="EB Garamond"/>
                      </a:endParaRPr>
                    </a:p>
                  </a:txBody>
                  <a:tcPr marT="63500" marB="63500" marR="63500" marL="63500"/>
                </a:tc>
              </a:tr>
            </a:tbl>
          </a:graphicData>
        </a:graphic>
      </p:graphicFrame>
      <p:graphicFrame>
        <p:nvGraphicFramePr>
          <p:cNvPr id="109" name="Google Shape;109;p20"/>
          <p:cNvGraphicFramePr/>
          <p:nvPr/>
        </p:nvGraphicFramePr>
        <p:xfrm>
          <a:off x="3209525" y="1211775"/>
          <a:ext cx="3000000" cy="3000000"/>
        </p:xfrm>
        <a:graphic>
          <a:graphicData uri="http://schemas.openxmlformats.org/drawingml/2006/table">
            <a:tbl>
              <a:tblPr>
                <a:noFill/>
                <a:tableStyleId>{0FF9DBF7-1C8F-4758-90A2-C08A842E56DB}</a:tableStyleId>
              </a:tblPr>
              <a:tblGrid>
                <a:gridCol w="495300"/>
                <a:gridCol w="361950"/>
                <a:gridCol w="428625"/>
                <a:gridCol w="428625"/>
                <a:gridCol w="428625"/>
                <a:gridCol w="428625"/>
                <a:gridCol w="428625"/>
                <a:gridCol w="428625"/>
                <a:gridCol w="428625"/>
                <a:gridCol w="428625"/>
                <a:gridCol w="466725"/>
                <a:gridCol w="438150"/>
                <a:gridCol w="447675"/>
              </a:tblGrid>
              <a:tr h="12700">
                <a:tc>
                  <a:txBody>
                    <a:bodyPr/>
                    <a:lstStyle/>
                    <a:p>
                      <a:pPr indent="0" lvl="0" marL="0" rtl="0" algn="ctr">
                        <a:spcBef>
                          <a:spcPts val="0"/>
                        </a:spcBef>
                        <a:spcAft>
                          <a:spcPts val="0"/>
                        </a:spcAft>
                        <a:buNone/>
                      </a:pPr>
                      <a:r>
                        <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ENE</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FEB</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MAR</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ABR</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MAY</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JUN</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JUL</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AGO</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SEP</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OCT</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NOV</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DIC</a:t>
                      </a:r>
                      <a:endParaRPr b="1" sz="900">
                        <a:latin typeface="EB Garamond"/>
                        <a:ea typeface="EB Garamond"/>
                        <a:cs typeface="EB Garamond"/>
                        <a:sym typeface="EB Garamond"/>
                      </a:endParaRPr>
                    </a:p>
                  </a:txBody>
                  <a:tcPr marT="63500" marB="63500" marR="63500" marL="63500"/>
                </a:tc>
              </a:tr>
              <a:tr h="12700">
                <a:tc>
                  <a:txBody>
                    <a:bodyPr/>
                    <a:lstStyle/>
                    <a:p>
                      <a:pPr indent="0" lvl="0" marL="0" rtl="0" algn="ctr">
                        <a:spcBef>
                          <a:spcPts val="0"/>
                        </a:spcBef>
                        <a:spcAft>
                          <a:spcPts val="0"/>
                        </a:spcAft>
                        <a:buNone/>
                      </a:pPr>
                      <a:r>
                        <a:rPr b="1" lang="ca" sz="900">
                          <a:solidFill>
                            <a:srgbClr val="0000FF"/>
                          </a:solidFill>
                          <a:latin typeface="EB Garamond"/>
                          <a:ea typeface="EB Garamond"/>
                          <a:cs typeface="EB Garamond"/>
                          <a:sym typeface="EB Garamond"/>
                        </a:rPr>
                        <a:t>OTC1</a:t>
                      </a:r>
                      <a:endParaRPr b="1" sz="9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1.200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1.800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1.500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1.200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1.050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900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750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1050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1.200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1.650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2.550</a:t>
                      </a:r>
                      <a:endParaRPr sz="900">
                        <a:latin typeface="EB Garamond"/>
                        <a:ea typeface="EB Garamond"/>
                        <a:cs typeface="EB Garamond"/>
                        <a:sym typeface="EB Garamond"/>
                      </a:endParaRPr>
                    </a:p>
                  </a:txBody>
                  <a:tcPr marT="63500" marB="63500" marR="63500" marL="63500"/>
                </a:tc>
              </a:tr>
            </a:tbl>
          </a:graphicData>
        </a:graphic>
      </p:graphicFrame>
      <p:graphicFrame>
        <p:nvGraphicFramePr>
          <p:cNvPr id="110" name="Google Shape;110;p20"/>
          <p:cNvGraphicFramePr/>
          <p:nvPr/>
        </p:nvGraphicFramePr>
        <p:xfrm>
          <a:off x="3209538" y="959225"/>
          <a:ext cx="3000000" cy="3000000"/>
        </p:xfrm>
        <a:graphic>
          <a:graphicData uri="http://schemas.openxmlformats.org/drawingml/2006/table">
            <a:tbl>
              <a:tblPr>
                <a:noFill/>
                <a:tableStyleId>{0FF9DBF7-1C8F-4758-90A2-C08A842E56DB}</a:tableStyleId>
              </a:tblPr>
              <a:tblGrid>
                <a:gridCol w="495275"/>
                <a:gridCol w="480350"/>
                <a:gridCol w="423925"/>
                <a:gridCol w="423925"/>
                <a:gridCol w="423925"/>
                <a:gridCol w="423925"/>
                <a:gridCol w="423925"/>
                <a:gridCol w="423925"/>
                <a:gridCol w="423925"/>
                <a:gridCol w="423925"/>
                <a:gridCol w="423925"/>
                <a:gridCol w="423925"/>
                <a:gridCol w="423925"/>
              </a:tblGrid>
              <a:tr h="252550">
                <a:tc>
                  <a:txBody>
                    <a:bodyPr/>
                    <a:lstStyle/>
                    <a:p>
                      <a:pPr indent="0" lvl="0" marL="0" rtl="0" algn="ctr">
                        <a:spcBef>
                          <a:spcPts val="0"/>
                        </a:spcBef>
                        <a:spcAft>
                          <a:spcPts val="0"/>
                        </a:spcAft>
                        <a:buNone/>
                      </a:pPr>
                      <a:r>
                        <a:rPr b="1" lang="ca" sz="800"/>
                        <a:t>ID</a:t>
                      </a:r>
                      <a:endParaRPr b="1" sz="800"/>
                    </a:p>
                  </a:txBody>
                  <a:tcPr marT="63500" marB="63500" marR="63500" marL="63500"/>
                </a:tc>
                <a:tc gridSpan="12">
                  <a:txBody>
                    <a:bodyPr/>
                    <a:lstStyle/>
                    <a:p>
                      <a:pPr indent="0" lvl="0" marL="0" rtl="0" algn="ctr">
                        <a:spcBef>
                          <a:spcPts val="0"/>
                        </a:spcBef>
                        <a:spcAft>
                          <a:spcPts val="0"/>
                        </a:spcAft>
                        <a:buNone/>
                      </a:pPr>
                      <a:r>
                        <a:rPr b="1" lang="ca" sz="800"/>
                        <a:t>Objetivos</a:t>
                      </a:r>
                      <a:endParaRPr b="1" sz="800"/>
                    </a:p>
                  </a:txBody>
                  <a:tcPr marT="63500" marB="63500" marR="63500" marL="63500"/>
                </a:tc>
                <a:tc hMerge="1"/>
                <a:tc hMerge="1"/>
                <a:tc hMerge="1"/>
                <a:tc hMerge="1"/>
                <a:tc hMerge="1"/>
                <a:tc hMerge="1"/>
                <a:tc hMerge="1"/>
                <a:tc hMerge="1"/>
                <a:tc hMerge="1"/>
                <a:tc hMerge="1"/>
                <a:tc hMerge="1"/>
              </a:tr>
            </a:tbl>
          </a:graphicData>
        </a:graphic>
      </p:graphicFrame>
      <p:graphicFrame>
        <p:nvGraphicFramePr>
          <p:cNvPr id="111" name="Google Shape;111;p20"/>
          <p:cNvGraphicFramePr/>
          <p:nvPr/>
        </p:nvGraphicFramePr>
        <p:xfrm>
          <a:off x="3209525" y="1732475"/>
          <a:ext cx="3000000" cy="3000000"/>
        </p:xfrm>
        <a:graphic>
          <a:graphicData uri="http://schemas.openxmlformats.org/drawingml/2006/table">
            <a:tbl>
              <a:tblPr>
                <a:noFill/>
                <a:tableStyleId>{0FF9DBF7-1C8F-4758-90A2-C08A842E56DB}</a:tableStyleId>
              </a:tblPr>
              <a:tblGrid>
                <a:gridCol w="495300"/>
                <a:gridCol w="361950"/>
                <a:gridCol w="428625"/>
                <a:gridCol w="428625"/>
                <a:gridCol w="428625"/>
                <a:gridCol w="428625"/>
                <a:gridCol w="428625"/>
                <a:gridCol w="428625"/>
                <a:gridCol w="428625"/>
                <a:gridCol w="428625"/>
                <a:gridCol w="466725"/>
                <a:gridCol w="438150"/>
                <a:gridCol w="447675"/>
              </a:tblGrid>
              <a:tr h="12700">
                <a:tc>
                  <a:txBody>
                    <a:bodyPr/>
                    <a:lstStyle/>
                    <a:p>
                      <a:pPr indent="0" lvl="0" marL="0" rtl="0" algn="ctr">
                        <a:spcBef>
                          <a:spcPts val="0"/>
                        </a:spcBef>
                        <a:spcAft>
                          <a:spcPts val="0"/>
                        </a:spcAft>
                        <a:buNone/>
                      </a:pPr>
                      <a:r>
                        <a:rPr b="1" lang="ca" sz="900">
                          <a:solidFill>
                            <a:srgbClr val="0000FF"/>
                          </a:solidFill>
                          <a:latin typeface="EB Garamond"/>
                          <a:ea typeface="EB Garamond"/>
                          <a:cs typeface="EB Garamond"/>
                          <a:sym typeface="EB Garamond"/>
                        </a:rPr>
                        <a:t>OTC2</a:t>
                      </a:r>
                      <a:endParaRPr b="1" sz="9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240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360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240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210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180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210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240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330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510</a:t>
                      </a:r>
                      <a:endParaRPr sz="900">
                        <a:latin typeface="EB Garamond"/>
                        <a:ea typeface="EB Garamond"/>
                        <a:cs typeface="EB Garamond"/>
                        <a:sym typeface="EB Garamond"/>
                      </a:endParaRPr>
                    </a:p>
                  </a:txBody>
                  <a:tcPr marT="63500" marB="63500" marR="63500" marL="63500"/>
                </a:tc>
              </a:tr>
            </a:tbl>
          </a:graphicData>
        </a:graphic>
      </p:graphicFrame>
      <p:graphicFrame>
        <p:nvGraphicFramePr>
          <p:cNvPr id="112" name="Google Shape;112;p20"/>
          <p:cNvGraphicFramePr/>
          <p:nvPr/>
        </p:nvGraphicFramePr>
        <p:xfrm>
          <a:off x="3209513" y="1992813"/>
          <a:ext cx="3000000" cy="3000000"/>
        </p:xfrm>
        <a:graphic>
          <a:graphicData uri="http://schemas.openxmlformats.org/drawingml/2006/table">
            <a:tbl>
              <a:tblPr>
                <a:noFill/>
                <a:tableStyleId>{0FF9DBF7-1C8F-4758-90A2-C08A842E56DB}</a:tableStyleId>
              </a:tblPr>
              <a:tblGrid>
                <a:gridCol w="495300"/>
                <a:gridCol w="361950"/>
                <a:gridCol w="428625"/>
                <a:gridCol w="428625"/>
                <a:gridCol w="428625"/>
                <a:gridCol w="428625"/>
                <a:gridCol w="428625"/>
                <a:gridCol w="428625"/>
                <a:gridCol w="428625"/>
                <a:gridCol w="428625"/>
                <a:gridCol w="466725"/>
                <a:gridCol w="438150"/>
                <a:gridCol w="447675"/>
              </a:tblGrid>
              <a:tr h="12700">
                <a:tc>
                  <a:txBody>
                    <a:bodyPr/>
                    <a:lstStyle/>
                    <a:p>
                      <a:pPr indent="0" lvl="0" marL="0" rtl="0" algn="ctr">
                        <a:spcBef>
                          <a:spcPts val="0"/>
                        </a:spcBef>
                        <a:spcAft>
                          <a:spcPts val="0"/>
                        </a:spcAft>
                        <a:buNone/>
                      </a:pPr>
                      <a:r>
                        <a:rPr b="1" lang="ca" sz="900">
                          <a:solidFill>
                            <a:srgbClr val="0000FF"/>
                          </a:solidFill>
                          <a:latin typeface="EB Garamond"/>
                          <a:ea typeface="EB Garamond"/>
                          <a:cs typeface="EB Garamond"/>
                          <a:sym typeface="EB Garamond"/>
                        </a:rPr>
                        <a:t>OTC3</a:t>
                      </a:r>
                      <a:endParaRPr b="1" sz="9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80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70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60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90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250</a:t>
                      </a:r>
                      <a:endParaRPr sz="900">
                        <a:latin typeface="EB Garamond"/>
                        <a:ea typeface="EB Garamond"/>
                        <a:cs typeface="EB Garamond"/>
                        <a:sym typeface="EB Garamond"/>
                      </a:endParaRPr>
                    </a:p>
                  </a:txBody>
                  <a:tcPr marT="63500" marB="63500" marR="63500" marL="63500"/>
                </a:tc>
              </a:tr>
            </a:tbl>
          </a:graphicData>
        </a:graphic>
      </p:graphicFrame>
      <p:graphicFrame>
        <p:nvGraphicFramePr>
          <p:cNvPr id="113" name="Google Shape;113;p20"/>
          <p:cNvGraphicFramePr/>
          <p:nvPr/>
        </p:nvGraphicFramePr>
        <p:xfrm>
          <a:off x="3209525" y="2253175"/>
          <a:ext cx="3000000" cy="3000000"/>
        </p:xfrm>
        <a:graphic>
          <a:graphicData uri="http://schemas.openxmlformats.org/drawingml/2006/table">
            <a:tbl>
              <a:tblPr>
                <a:noFill/>
                <a:tableStyleId>{0FF9DBF7-1C8F-4758-90A2-C08A842E56DB}</a:tableStyleId>
              </a:tblPr>
              <a:tblGrid>
                <a:gridCol w="495300"/>
                <a:gridCol w="361950"/>
                <a:gridCol w="428625"/>
                <a:gridCol w="428625"/>
                <a:gridCol w="428625"/>
                <a:gridCol w="428625"/>
                <a:gridCol w="428625"/>
                <a:gridCol w="428625"/>
                <a:gridCol w="428625"/>
                <a:gridCol w="428625"/>
                <a:gridCol w="466725"/>
                <a:gridCol w="438150"/>
                <a:gridCol w="447675"/>
              </a:tblGrid>
              <a:tr h="12700">
                <a:tc>
                  <a:txBody>
                    <a:bodyPr/>
                    <a:lstStyle/>
                    <a:p>
                      <a:pPr indent="0" lvl="0" marL="0" rtl="0" algn="ctr">
                        <a:spcBef>
                          <a:spcPts val="0"/>
                        </a:spcBef>
                        <a:spcAft>
                          <a:spcPts val="0"/>
                        </a:spcAft>
                        <a:buNone/>
                      </a:pPr>
                      <a:r>
                        <a:rPr b="1" lang="ca" sz="900">
                          <a:solidFill>
                            <a:srgbClr val="0000FF"/>
                          </a:solidFill>
                          <a:latin typeface="EB Garamond"/>
                          <a:ea typeface="EB Garamond"/>
                          <a:cs typeface="EB Garamond"/>
                          <a:sym typeface="EB Garamond"/>
                        </a:rPr>
                        <a:t>OTC4</a:t>
                      </a:r>
                      <a:endParaRPr b="1" sz="9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400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600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500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400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400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550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850</a:t>
                      </a:r>
                      <a:endParaRPr sz="900">
                        <a:latin typeface="EB Garamond"/>
                        <a:ea typeface="EB Garamond"/>
                        <a:cs typeface="EB Garamond"/>
                        <a:sym typeface="EB Garamond"/>
                      </a:endParaRPr>
                    </a:p>
                  </a:txBody>
                  <a:tcPr marT="63500" marB="63500" marR="63500" marL="63500"/>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nvSpPr>
        <p:spPr>
          <a:xfrm>
            <a:off x="0" y="221800"/>
            <a:ext cx="6996300" cy="6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3200">
                <a:latin typeface="EB Garamond"/>
                <a:ea typeface="EB Garamond"/>
                <a:cs typeface="EB Garamond"/>
                <a:sym typeface="EB Garamond"/>
              </a:rPr>
              <a:t>O</a:t>
            </a:r>
            <a:r>
              <a:rPr b="1" lang="ca" sz="3200">
                <a:latin typeface="EB Garamond"/>
                <a:ea typeface="EB Garamond"/>
                <a:cs typeface="EB Garamond"/>
                <a:sym typeface="EB Garamond"/>
              </a:rPr>
              <a:t>bjetivos</a:t>
            </a:r>
            <a:r>
              <a:rPr b="1" lang="ca" sz="3200">
                <a:latin typeface="EB Garamond"/>
                <a:ea typeface="EB Garamond"/>
                <a:cs typeface="EB Garamond"/>
                <a:sym typeface="EB Garamond"/>
              </a:rPr>
              <a:t> T</a:t>
            </a:r>
            <a:r>
              <a:rPr b="1" lang="ca" sz="3200">
                <a:latin typeface="EB Garamond"/>
                <a:ea typeface="EB Garamond"/>
                <a:cs typeface="EB Garamond"/>
                <a:sym typeface="EB Garamond"/>
              </a:rPr>
              <a:t>ácticos</a:t>
            </a:r>
            <a:r>
              <a:rPr b="1" lang="ca" sz="3200">
                <a:latin typeface="EB Garamond"/>
                <a:ea typeface="EB Garamond"/>
                <a:cs typeface="EB Garamond"/>
                <a:sym typeface="EB Garamond"/>
              </a:rPr>
              <a:t> De T</a:t>
            </a:r>
            <a:r>
              <a:rPr b="1" lang="ca" sz="3200">
                <a:latin typeface="EB Garamond"/>
                <a:ea typeface="EB Garamond"/>
                <a:cs typeface="EB Garamond"/>
                <a:sym typeface="EB Garamond"/>
              </a:rPr>
              <a:t>ráfico</a:t>
            </a:r>
            <a:r>
              <a:rPr b="1" lang="ca" sz="3200">
                <a:latin typeface="EB Garamond"/>
                <a:ea typeface="EB Garamond"/>
                <a:cs typeface="EB Garamond"/>
                <a:sym typeface="EB Garamond"/>
              </a:rPr>
              <a:t> D</a:t>
            </a:r>
            <a:r>
              <a:rPr b="1" lang="ca" sz="3200">
                <a:latin typeface="EB Garamond"/>
                <a:ea typeface="EB Garamond"/>
                <a:cs typeface="EB Garamond"/>
                <a:sym typeface="EB Garamond"/>
              </a:rPr>
              <a:t>el</a:t>
            </a:r>
            <a:r>
              <a:rPr b="1" lang="ca" sz="3200">
                <a:latin typeface="EB Garamond"/>
                <a:ea typeface="EB Garamond"/>
                <a:cs typeface="EB Garamond"/>
                <a:sym typeface="EB Garamond"/>
              </a:rPr>
              <a:t> E</a:t>
            </a:r>
            <a:r>
              <a:rPr b="1" lang="ca" sz="3200">
                <a:latin typeface="EB Garamond"/>
                <a:ea typeface="EB Garamond"/>
                <a:cs typeface="EB Garamond"/>
                <a:sym typeface="EB Garamond"/>
              </a:rPr>
              <a:t>mail</a:t>
            </a:r>
            <a:endParaRPr b="1" sz="3100">
              <a:solidFill>
                <a:schemeClr val="dk1"/>
              </a:solidFill>
              <a:latin typeface="EB Garamond"/>
              <a:ea typeface="EB Garamond"/>
              <a:cs typeface="EB Garamond"/>
              <a:sym typeface="EB Garamond"/>
            </a:endParaRPr>
          </a:p>
        </p:txBody>
      </p:sp>
      <p:graphicFrame>
        <p:nvGraphicFramePr>
          <p:cNvPr id="119" name="Google Shape;119;p21"/>
          <p:cNvGraphicFramePr/>
          <p:nvPr/>
        </p:nvGraphicFramePr>
        <p:xfrm>
          <a:off x="74288" y="1053775"/>
          <a:ext cx="3000000" cy="3000000"/>
        </p:xfrm>
        <a:graphic>
          <a:graphicData uri="http://schemas.openxmlformats.org/drawingml/2006/table">
            <a:tbl>
              <a:tblPr>
                <a:noFill/>
                <a:tableStyleId>{0FF9DBF7-1C8F-4758-90A2-C08A842E56DB}</a:tableStyleId>
              </a:tblPr>
              <a:tblGrid>
                <a:gridCol w="1113600"/>
                <a:gridCol w="1113600"/>
                <a:gridCol w="513350"/>
                <a:gridCol w="568625"/>
                <a:gridCol w="568625"/>
                <a:gridCol w="568625"/>
                <a:gridCol w="568625"/>
                <a:gridCol w="568625"/>
                <a:gridCol w="568625"/>
                <a:gridCol w="568625"/>
                <a:gridCol w="568625"/>
                <a:gridCol w="568625"/>
                <a:gridCol w="568625"/>
                <a:gridCol w="568625"/>
              </a:tblGrid>
              <a:tr h="449200">
                <a:tc>
                  <a:txBody>
                    <a:bodyPr/>
                    <a:lstStyle/>
                    <a:p>
                      <a:pPr indent="0" lvl="0" marL="0" rtl="0" algn="ctr">
                        <a:spcBef>
                          <a:spcPts val="0"/>
                        </a:spcBef>
                        <a:spcAft>
                          <a:spcPts val="0"/>
                        </a:spcAft>
                        <a:buNone/>
                      </a:pPr>
                      <a:r>
                        <a:rPr b="1" lang="ca" sz="1000"/>
                        <a:t>Fuentes de Tráfico</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Total</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ENE</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FEB</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MAR</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ABR</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MAY</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JUN</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JUL</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AGO</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SEP</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OCT</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NOV</a:t>
                      </a:r>
                      <a:endParaRPr b="1" sz="1000"/>
                    </a:p>
                  </a:txBody>
                  <a:tcPr marT="63500" marB="63500" marR="63500" marL="63500" anchor="ctr">
                    <a:solidFill>
                      <a:srgbClr val="C9DAF8"/>
                    </a:solidFill>
                  </a:tcPr>
                </a:tc>
                <a:tc>
                  <a:txBody>
                    <a:bodyPr/>
                    <a:lstStyle/>
                    <a:p>
                      <a:pPr indent="0" lvl="0" marL="0" rtl="0" algn="ctr">
                        <a:spcBef>
                          <a:spcPts val="0"/>
                        </a:spcBef>
                        <a:spcAft>
                          <a:spcPts val="0"/>
                        </a:spcAft>
                        <a:buNone/>
                      </a:pPr>
                      <a:r>
                        <a:rPr b="1" lang="ca" sz="1000"/>
                        <a:t>DIC</a:t>
                      </a:r>
                      <a:endParaRPr b="1" sz="1000"/>
                    </a:p>
                  </a:txBody>
                  <a:tcPr marT="63500" marB="63500" marR="63500" marL="63500" anchor="ctr">
                    <a:solidFill>
                      <a:srgbClr val="C9DAF8"/>
                    </a:solidFill>
                  </a:tcPr>
                </a:tc>
              </a:tr>
              <a:tr h="258675">
                <a:tc>
                  <a:txBody>
                    <a:bodyPr/>
                    <a:lstStyle/>
                    <a:p>
                      <a:pPr indent="0" lvl="0" marL="0" rtl="0" algn="ctr">
                        <a:spcBef>
                          <a:spcPts val="0"/>
                        </a:spcBef>
                        <a:spcAft>
                          <a:spcPts val="0"/>
                        </a:spcAft>
                        <a:buNone/>
                      </a:pPr>
                      <a:r>
                        <a:rPr b="1" lang="ca" sz="800"/>
                        <a:t>Atracción</a:t>
                      </a:r>
                      <a:endParaRPr b="1" sz="800"/>
                    </a:p>
                  </a:txBody>
                  <a:tcPr marT="63500" marB="63500" marR="63500" marL="63500">
                    <a:solidFill>
                      <a:srgbClr val="FFFF00"/>
                    </a:solidFill>
                  </a:tcPr>
                </a:tc>
                <a:tc>
                  <a:txBody>
                    <a:bodyPr/>
                    <a:lstStyle/>
                    <a:p>
                      <a:pPr indent="0" lvl="0" marL="0" rtl="0" algn="ctr">
                        <a:spcBef>
                          <a:spcPts val="0"/>
                        </a:spcBef>
                        <a:spcAft>
                          <a:spcPts val="0"/>
                        </a:spcAft>
                        <a:buNone/>
                      </a:pPr>
                      <a:r>
                        <a:rPr b="1" lang="ca" sz="800"/>
                        <a:t>572.174</a:t>
                      </a:r>
                      <a:endParaRPr b="1" sz="800"/>
                    </a:p>
                  </a:txBody>
                  <a:tcPr marT="63500" marB="63500" marR="63500" marL="63500"/>
                </a:tc>
                <a:tc>
                  <a:txBody>
                    <a:bodyPr/>
                    <a:lstStyle/>
                    <a:p>
                      <a:pPr indent="0" lvl="0" marL="0" rtl="0" algn="ctr">
                        <a:spcBef>
                          <a:spcPts val="0"/>
                        </a:spcBef>
                        <a:spcAft>
                          <a:spcPts val="0"/>
                        </a:spcAft>
                        <a:buNone/>
                      </a:pPr>
                      <a:r>
                        <a:rPr lang="ca" sz="800"/>
                        <a:t>11.986</a:t>
                      </a:r>
                      <a:endParaRPr sz="800"/>
                    </a:p>
                  </a:txBody>
                  <a:tcPr marT="63500" marB="63500" marR="63500" marL="63500"/>
                </a:tc>
                <a:tc>
                  <a:txBody>
                    <a:bodyPr/>
                    <a:lstStyle/>
                    <a:p>
                      <a:pPr indent="0" lvl="0" marL="0" rtl="0" algn="ctr">
                        <a:spcBef>
                          <a:spcPts val="0"/>
                        </a:spcBef>
                        <a:spcAft>
                          <a:spcPts val="0"/>
                        </a:spcAft>
                        <a:buNone/>
                      </a:pPr>
                      <a:r>
                        <a:rPr lang="ca" sz="800"/>
                        <a:t>84.979</a:t>
                      </a:r>
                      <a:endParaRPr sz="800"/>
                    </a:p>
                  </a:txBody>
                  <a:tcPr marT="63500" marB="63500" marR="63500" marL="63500"/>
                </a:tc>
                <a:tc>
                  <a:txBody>
                    <a:bodyPr/>
                    <a:lstStyle/>
                    <a:p>
                      <a:pPr indent="0" lvl="0" marL="0" rtl="0" algn="ctr">
                        <a:spcBef>
                          <a:spcPts val="0"/>
                        </a:spcBef>
                        <a:spcAft>
                          <a:spcPts val="0"/>
                        </a:spcAft>
                        <a:buNone/>
                      </a:pPr>
                      <a:r>
                        <a:rPr lang="ca" sz="800"/>
                        <a:t>103.520</a:t>
                      </a:r>
                      <a:endParaRPr sz="800"/>
                    </a:p>
                  </a:txBody>
                  <a:tcPr marT="63500" marB="63500" marR="63500" marL="63500"/>
                </a:tc>
                <a:tc>
                  <a:txBody>
                    <a:bodyPr/>
                    <a:lstStyle/>
                    <a:p>
                      <a:pPr indent="0" lvl="0" marL="0" rtl="0" algn="ctr">
                        <a:spcBef>
                          <a:spcPts val="0"/>
                        </a:spcBef>
                        <a:spcAft>
                          <a:spcPts val="0"/>
                        </a:spcAft>
                        <a:buNone/>
                      </a:pPr>
                      <a:r>
                        <a:rPr lang="ca" sz="800"/>
                        <a:t>74.913</a:t>
                      </a:r>
                      <a:endParaRPr sz="800"/>
                    </a:p>
                  </a:txBody>
                  <a:tcPr marT="63500" marB="63500" marR="63500" marL="63500"/>
                </a:tc>
                <a:tc>
                  <a:txBody>
                    <a:bodyPr/>
                    <a:lstStyle/>
                    <a:p>
                      <a:pPr indent="0" lvl="0" marL="0" rtl="0" algn="ctr">
                        <a:spcBef>
                          <a:spcPts val="0"/>
                        </a:spcBef>
                        <a:spcAft>
                          <a:spcPts val="0"/>
                        </a:spcAft>
                        <a:buNone/>
                      </a:pPr>
                      <a:r>
                        <a:rPr lang="ca" sz="800"/>
                        <a:t>54.357</a:t>
                      </a:r>
                      <a:endParaRPr sz="800"/>
                    </a:p>
                  </a:txBody>
                  <a:tcPr marT="63500" marB="63500" marR="63500" marL="63500"/>
                </a:tc>
                <a:tc>
                  <a:txBody>
                    <a:bodyPr/>
                    <a:lstStyle/>
                    <a:p>
                      <a:pPr indent="0" lvl="0" marL="0" rtl="0" algn="ctr">
                        <a:spcBef>
                          <a:spcPts val="0"/>
                        </a:spcBef>
                        <a:spcAft>
                          <a:spcPts val="0"/>
                        </a:spcAft>
                        <a:buNone/>
                      </a:pPr>
                      <a:r>
                        <a:rPr lang="ca" sz="800"/>
                        <a:t>41.766</a:t>
                      </a:r>
                      <a:endParaRPr sz="800"/>
                    </a:p>
                  </a:txBody>
                  <a:tcPr marT="63500" marB="63500" marR="63500" marL="63500"/>
                </a:tc>
                <a:tc>
                  <a:txBody>
                    <a:bodyPr/>
                    <a:lstStyle/>
                    <a:p>
                      <a:pPr indent="0" lvl="0" marL="0" rtl="0" algn="ctr">
                        <a:spcBef>
                          <a:spcPts val="0"/>
                        </a:spcBef>
                        <a:spcAft>
                          <a:spcPts val="0"/>
                        </a:spcAft>
                        <a:buNone/>
                      </a:pPr>
                      <a:r>
                        <a:rPr lang="ca" sz="800"/>
                        <a:t>30.684</a:t>
                      </a:r>
                      <a:endParaRPr sz="800"/>
                    </a:p>
                  </a:txBody>
                  <a:tcPr marT="63500" marB="63500" marR="63500" marL="63500"/>
                </a:tc>
                <a:tc>
                  <a:txBody>
                    <a:bodyPr/>
                    <a:lstStyle/>
                    <a:p>
                      <a:pPr indent="0" lvl="0" marL="0" rtl="0" algn="ctr">
                        <a:spcBef>
                          <a:spcPts val="0"/>
                        </a:spcBef>
                        <a:spcAft>
                          <a:spcPts val="0"/>
                        </a:spcAft>
                        <a:buNone/>
                      </a:pPr>
                      <a:r>
                        <a:rPr lang="ca" sz="800"/>
                        <a:t>22.309</a:t>
                      </a:r>
                      <a:endParaRPr sz="800"/>
                    </a:p>
                  </a:txBody>
                  <a:tcPr marT="63500" marB="63500" marR="63500" marL="63500"/>
                </a:tc>
                <a:tc>
                  <a:txBody>
                    <a:bodyPr/>
                    <a:lstStyle/>
                    <a:p>
                      <a:pPr indent="0" lvl="0" marL="0" rtl="0" algn="ctr">
                        <a:spcBef>
                          <a:spcPts val="0"/>
                        </a:spcBef>
                        <a:spcAft>
                          <a:spcPts val="0"/>
                        </a:spcAft>
                        <a:buNone/>
                      </a:pPr>
                      <a:r>
                        <a:rPr lang="ca" sz="800"/>
                        <a:t>29.367</a:t>
                      </a:r>
                      <a:endParaRPr sz="800"/>
                    </a:p>
                  </a:txBody>
                  <a:tcPr marT="63500" marB="63500" marR="63500" marL="63500"/>
                </a:tc>
                <a:tc>
                  <a:txBody>
                    <a:bodyPr/>
                    <a:lstStyle/>
                    <a:p>
                      <a:pPr indent="0" lvl="0" marL="0" rtl="0" algn="ctr">
                        <a:spcBef>
                          <a:spcPts val="0"/>
                        </a:spcBef>
                        <a:spcAft>
                          <a:spcPts val="0"/>
                        </a:spcAft>
                        <a:buNone/>
                      </a:pPr>
                      <a:r>
                        <a:rPr lang="ca" sz="800"/>
                        <a:t>30.764</a:t>
                      </a:r>
                      <a:endParaRPr sz="800"/>
                    </a:p>
                  </a:txBody>
                  <a:tcPr marT="63500" marB="63500" marR="63500" marL="63500"/>
                </a:tc>
                <a:tc>
                  <a:txBody>
                    <a:bodyPr/>
                    <a:lstStyle/>
                    <a:p>
                      <a:pPr indent="0" lvl="0" marL="0" rtl="0" algn="ctr">
                        <a:spcBef>
                          <a:spcPts val="0"/>
                        </a:spcBef>
                        <a:spcAft>
                          <a:spcPts val="0"/>
                        </a:spcAft>
                        <a:buNone/>
                      </a:pPr>
                      <a:r>
                        <a:rPr lang="ca" sz="800"/>
                        <a:t>36.059</a:t>
                      </a:r>
                      <a:endParaRPr sz="800"/>
                    </a:p>
                  </a:txBody>
                  <a:tcPr marT="63500" marB="63500" marR="63500" marL="63500"/>
                </a:tc>
                <a:tc>
                  <a:txBody>
                    <a:bodyPr/>
                    <a:lstStyle/>
                    <a:p>
                      <a:pPr indent="0" lvl="0" marL="0" rtl="0" algn="ctr">
                        <a:spcBef>
                          <a:spcPts val="0"/>
                        </a:spcBef>
                        <a:spcAft>
                          <a:spcPts val="0"/>
                        </a:spcAft>
                        <a:buNone/>
                      </a:pPr>
                      <a:r>
                        <a:rPr lang="ca" sz="800"/>
                        <a:t>51.470</a:t>
                      </a:r>
                      <a:endParaRPr sz="800"/>
                    </a:p>
                  </a:txBody>
                  <a:tcPr marT="63500" marB="63500" marR="63500" marL="63500"/>
                </a:tc>
              </a:tr>
              <a:tr h="258675">
                <a:tc>
                  <a:txBody>
                    <a:bodyPr/>
                    <a:lstStyle/>
                    <a:p>
                      <a:pPr indent="0" lvl="0" marL="0" rtl="0" algn="ctr">
                        <a:spcBef>
                          <a:spcPts val="0"/>
                        </a:spcBef>
                        <a:spcAft>
                          <a:spcPts val="0"/>
                        </a:spcAft>
                        <a:buNone/>
                      </a:pPr>
                      <a:r>
                        <a:rPr b="1" lang="ca" sz="800">
                          <a:solidFill>
                            <a:srgbClr val="0000FF"/>
                          </a:solidFill>
                        </a:rPr>
                        <a:t>SEO (17.78%)</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101.695</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0</a:t>
                      </a:r>
                      <a:endParaRPr sz="800"/>
                    </a:p>
                  </a:txBody>
                  <a:tcPr marT="63500" marB="63500" marR="63500" marL="63500"/>
                </a:tc>
                <a:tc>
                  <a:txBody>
                    <a:bodyPr/>
                    <a:lstStyle/>
                    <a:p>
                      <a:pPr indent="0" lvl="0" marL="0" rtl="0" algn="ctr">
                        <a:spcBef>
                          <a:spcPts val="0"/>
                        </a:spcBef>
                        <a:spcAft>
                          <a:spcPts val="0"/>
                        </a:spcAft>
                        <a:buNone/>
                      </a:pPr>
                      <a:r>
                        <a:rPr lang="ca" sz="800"/>
                        <a:t>843</a:t>
                      </a:r>
                      <a:endParaRPr sz="800"/>
                    </a:p>
                  </a:txBody>
                  <a:tcPr marT="63500" marB="63500" marR="63500" marL="63500"/>
                </a:tc>
                <a:tc>
                  <a:txBody>
                    <a:bodyPr/>
                    <a:lstStyle/>
                    <a:p>
                      <a:pPr indent="0" lvl="0" marL="0" rtl="0" algn="ctr">
                        <a:spcBef>
                          <a:spcPts val="0"/>
                        </a:spcBef>
                        <a:spcAft>
                          <a:spcPts val="0"/>
                        </a:spcAft>
                        <a:buNone/>
                      </a:pPr>
                      <a:r>
                        <a:rPr lang="ca" sz="800"/>
                        <a:t>4.118</a:t>
                      </a:r>
                      <a:endParaRPr sz="800"/>
                    </a:p>
                  </a:txBody>
                  <a:tcPr marT="63500" marB="63500" marR="63500" marL="63500"/>
                </a:tc>
                <a:tc>
                  <a:txBody>
                    <a:bodyPr/>
                    <a:lstStyle/>
                    <a:p>
                      <a:pPr indent="0" lvl="0" marL="0" rtl="0" algn="ctr">
                        <a:spcBef>
                          <a:spcPts val="0"/>
                        </a:spcBef>
                        <a:spcAft>
                          <a:spcPts val="0"/>
                        </a:spcAft>
                        <a:buNone/>
                      </a:pPr>
                      <a:r>
                        <a:rPr lang="ca" sz="800"/>
                        <a:t>6.063</a:t>
                      </a:r>
                      <a:endParaRPr sz="800"/>
                    </a:p>
                  </a:txBody>
                  <a:tcPr marT="63500" marB="63500" marR="63500" marL="63500"/>
                </a:tc>
                <a:tc>
                  <a:txBody>
                    <a:bodyPr/>
                    <a:lstStyle/>
                    <a:p>
                      <a:pPr indent="0" lvl="0" marL="0" rtl="0" algn="ctr">
                        <a:spcBef>
                          <a:spcPts val="0"/>
                        </a:spcBef>
                        <a:spcAft>
                          <a:spcPts val="0"/>
                        </a:spcAft>
                        <a:buNone/>
                      </a:pPr>
                      <a:r>
                        <a:rPr lang="ca" sz="800"/>
                        <a:t>8.482</a:t>
                      </a:r>
                      <a:endParaRPr sz="800"/>
                    </a:p>
                  </a:txBody>
                  <a:tcPr marT="63500" marB="63500" marR="63500" marL="63500"/>
                </a:tc>
                <a:tc>
                  <a:txBody>
                    <a:bodyPr/>
                    <a:lstStyle/>
                    <a:p>
                      <a:pPr indent="0" lvl="0" marL="0" rtl="0" algn="ctr">
                        <a:spcBef>
                          <a:spcPts val="0"/>
                        </a:spcBef>
                        <a:spcAft>
                          <a:spcPts val="0"/>
                        </a:spcAft>
                        <a:buNone/>
                      </a:pPr>
                      <a:r>
                        <a:rPr lang="ca" sz="800"/>
                        <a:t>8.982</a:t>
                      </a:r>
                      <a:endParaRPr sz="800"/>
                    </a:p>
                  </a:txBody>
                  <a:tcPr marT="63500" marB="63500" marR="63500" marL="63500"/>
                </a:tc>
                <a:tc>
                  <a:txBody>
                    <a:bodyPr/>
                    <a:lstStyle/>
                    <a:p>
                      <a:pPr indent="0" lvl="0" marL="0" rtl="0" algn="ctr">
                        <a:spcBef>
                          <a:spcPts val="0"/>
                        </a:spcBef>
                        <a:spcAft>
                          <a:spcPts val="0"/>
                        </a:spcAft>
                        <a:buNone/>
                      </a:pPr>
                      <a:r>
                        <a:rPr lang="ca" sz="800"/>
                        <a:t>6.595</a:t>
                      </a:r>
                      <a:endParaRPr sz="800"/>
                    </a:p>
                  </a:txBody>
                  <a:tcPr marT="63500" marB="63500" marR="63500" marL="63500"/>
                </a:tc>
                <a:tc>
                  <a:txBody>
                    <a:bodyPr/>
                    <a:lstStyle/>
                    <a:p>
                      <a:pPr indent="0" lvl="0" marL="0" rtl="0" algn="ctr">
                        <a:spcBef>
                          <a:spcPts val="0"/>
                        </a:spcBef>
                        <a:spcAft>
                          <a:spcPts val="0"/>
                        </a:spcAft>
                        <a:buNone/>
                      </a:pPr>
                      <a:r>
                        <a:rPr lang="ca" sz="800"/>
                        <a:t>5.756</a:t>
                      </a:r>
                      <a:endParaRPr sz="800"/>
                    </a:p>
                  </a:txBody>
                  <a:tcPr marT="63500" marB="63500" marR="63500" marL="63500"/>
                </a:tc>
                <a:tc>
                  <a:txBody>
                    <a:bodyPr/>
                    <a:lstStyle/>
                    <a:p>
                      <a:pPr indent="0" lvl="0" marL="0" rtl="0" algn="ctr">
                        <a:spcBef>
                          <a:spcPts val="0"/>
                        </a:spcBef>
                        <a:spcAft>
                          <a:spcPts val="0"/>
                        </a:spcAft>
                        <a:buNone/>
                      </a:pPr>
                      <a:r>
                        <a:rPr lang="ca" sz="800"/>
                        <a:t>9.750</a:t>
                      </a:r>
                      <a:endParaRPr sz="800"/>
                    </a:p>
                  </a:txBody>
                  <a:tcPr marT="63500" marB="63500" marR="63500" marL="63500"/>
                </a:tc>
                <a:tc>
                  <a:txBody>
                    <a:bodyPr/>
                    <a:lstStyle/>
                    <a:p>
                      <a:pPr indent="0" lvl="0" marL="0" rtl="0" algn="ctr">
                        <a:spcBef>
                          <a:spcPts val="0"/>
                        </a:spcBef>
                        <a:spcAft>
                          <a:spcPts val="0"/>
                        </a:spcAft>
                        <a:buNone/>
                      </a:pPr>
                      <a:r>
                        <a:rPr lang="ca" sz="800"/>
                        <a:t>12.146</a:t>
                      </a:r>
                      <a:endParaRPr sz="800"/>
                    </a:p>
                  </a:txBody>
                  <a:tcPr marT="63500" marB="63500" marR="63500" marL="63500"/>
                </a:tc>
                <a:tc>
                  <a:txBody>
                    <a:bodyPr/>
                    <a:lstStyle/>
                    <a:p>
                      <a:pPr indent="0" lvl="0" marL="0" rtl="0" algn="ctr">
                        <a:spcBef>
                          <a:spcPts val="0"/>
                        </a:spcBef>
                        <a:spcAft>
                          <a:spcPts val="0"/>
                        </a:spcAft>
                        <a:buNone/>
                      </a:pPr>
                      <a:r>
                        <a:rPr lang="ca" sz="800"/>
                        <a:t>15.460</a:t>
                      </a:r>
                      <a:endParaRPr sz="800"/>
                    </a:p>
                  </a:txBody>
                  <a:tcPr marT="63500" marB="63500" marR="63500" marL="63500"/>
                </a:tc>
                <a:tc>
                  <a:txBody>
                    <a:bodyPr/>
                    <a:lstStyle/>
                    <a:p>
                      <a:pPr indent="0" lvl="0" marL="0" rtl="0" algn="ctr">
                        <a:spcBef>
                          <a:spcPts val="0"/>
                        </a:spcBef>
                        <a:spcAft>
                          <a:spcPts val="0"/>
                        </a:spcAft>
                        <a:buNone/>
                      </a:pPr>
                      <a:r>
                        <a:rPr lang="ca" sz="800"/>
                        <a:t>23.500</a:t>
                      </a:r>
                      <a:endParaRPr sz="800"/>
                    </a:p>
                  </a:txBody>
                  <a:tcPr marT="63500" marB="63500" marR="63500" marL="63500"/>
                </a:tc>
              </a:tr>
              <a:tr h="258675">
                <a:tc>
                  <a:txBody>
                    <a:bodyPr/>
                    <a:lstStyle/>
                    <a:p>
                      <a:pPr indent="0" lvl="0" marL="0" rtl="0" algn="ctr">
                        <a:spcBef>
                          <a:spcPts val="0"/>
                        </a:spcBef>
                        <a:spcAft>
                          <a:spcPts val="0"/>
                        </a:spcAft>
                        <a:buNone/>
                      </a:pPr>
                      <a:r>
                        <a:rPr b="1" lang="ca" sz="800">
                          <a:solidFill>
                            <a:srgbClr val="0000FF"/>
                          </a:solidFill>
                        </a:rPr>
                        <a:t>PPC (55.58%)</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318.020</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8.664</a:t>
                      </a:r>
                      <a:endParaRPr sz="800"/>
                    </a:p>
                  </a:txBody>
                  <a:tcPr marT="63500" marB="63500" marR="63500" marL="63500"/>
                </a:tc>
                <a:tc>
                  <a:txBody>
                    <a:bodyPr/>
                    <a:lstStyle/>
                    <a:p>
                      <a:pPr indent="0" lvl="0" marL="0" rtl="0" algn="ctr">
                        <a:spcBef>
                          <a:spcPts val="0"/>
                        </a:spcBef>
                        <a:spcAft>
                          <a:spcPts val="0"/>
                        </a:spcAft>
                        <a:buNone/>
                      </a:pPr>
                      <a:r>
                        <a:rPr lang="ca" sz="800"/>
                        <a:t>60.819</a:t>
                      </a:r>
                      <a:endParaRPr sz="800"/>
                    </a:p>
                  </a:txBody>
                  <a:tcPr marT="63500" marB="63500" marR="63500" marL="63500"/>
                </a:tc>
                <a:tc>
                  <a:txBody>
                    <a:bodyPr/>
                    <a:lstStyle/>
                    <a:p>
                      <a:pPr indent="0" lvl="0" marL="0" rtl="0" algn="ctr">
                        <a:spcBef>
                          <a:spcPts val="0"/>
                        </a:spcBef>
                        <a:spcAft>
                          <a:spcPts val="0"/>
                        </a:spcAft>
                        <a:buNone/>
                      </a:pPr>
                      <a:r>
                        <a:rPr lang="ca" sz="800"/>
                        <a:t>71.723</a:t>
                      </a:r>
                      <a:endParaRPr sz="800"/>
                    </a:p>
                  </a:txBody>
                  <a:tcPr marT="63500" marB="63500" marR="63500" marL="63500"/>
                </a:tc>
                <a:tc>
                  <a:txBody>
                    <a:bodyPr/>
                    <a:lstStyle/>
                    <a:p>
                      <a:pPr indent="0" lvl="0" marL="0" rtl="0" algn="ctr">
                        <a:spcBef>
                          <a:spcPts val="0"/>
                        </a:spcBef>
                        <a:spcAft>
                          <a:spcPts val="0"/>
                        </a:spcAft>
                        <a:buNone/>
                      </a:pPr>
                      <a:r>
                        <a:rPr lang="ca" sz="800"/>
                        <a:t>49.329</a:t>
                      </a:r>
                      <a:endParaRPr sz="800"/>
                    </a:p>
                  </a:txBody>
                  <a:tcPr marT="63500" marB="63500" marR="63500" marL="63500"/>
                </a:tc>
                <a:tc>
                  <a:txBody>
                    <a:bodyPr/>
                    <a:lstStyle/>
                    <a:p>
                      <a:pPr indent="0" lvl="0" marL="0" rtl="0" algn="ctr">
                        <a:spcBef>
                          <a:spcPts val="0"/>
                        </a:spcBef>
                        <a:spcAft>
                          <a:spcPts val="0"/>
                        </a:spcAft>
                        <a:buNone/>
                      </a:pPr>
                      <a:r>
                        <a:rPr lang="ca" sz="800"/>
                        <a:t>32.416</a:t>
                      </a:r>
                      <a:endParaRPr sz="800"/>
                    </a:p>
                  </a:txBody>
                  <a:tcPr marT="63500" marB="63500" marR="63500" marL="63500"/>
                </a:tc>
                <a:tc>
                  <a:txBody>
                    <a:bodyPr/>
                    <a:lstStyle/>
                    <a:p>
                      <a:pPr indent="0" lvl="0" marL="0" rtl="0" algn="ctr">
                        <a:spcBef>
                          <a:spcPts val="0"/>
                        </a:spcBef>
                        <a:spcAft>
                          <a:spcPts val="0"/>
                        </a:spcAft>
                        <a:buNone/>
                      </a:pPr>
                      <a:r>
                        <a:rPr lang="ca" sz="800"/>
                        <a:t>22.723</a:t>
                      </a:r>
                      <a:endParaRPr sz="800"/>
                    </a:p>
                  </a:txBody>
                  <a:tcPr marT="63500" marB="63500" marR="63500" marL="63500"/>
                </a:tc>
                <a:tc>
                  <a:txBody>
                    <a:bodyPr/>
                    <a:lstStyle/>
                    <a:p>
                      <a:pPr indent="0" lvl="0" marL="0" rtl="0" algn="ctr">
                        <a:spcBef>
                          <a:spcPts val="0"/>
                        </a:spcBef>
                        <a:spcAft>
                          <a:spcPts val="0"/>
                        </a:spcAft>
                        <a:buNone/>
                      </a:pPr>
                      <a:r>
                        <a:rPr lang="ca" sz="800"/>
                        <a:t>15.779</a:t>
                      </a:r>
                      <a:endParaRPr sz="800"/>
                    </a:p>
                  </a:txBody>
                  <a:tcPr marT="63500" marB="63500" marR="63500" marL="63500"/>
                </a:tc>
                <a:tc>
                  <a:txBody>
                    <a:bodyPr/>
                    <a:lstStyle/>
                    <a:p>
                      <a:pPr indent="0" lvl="0" marL="0" rtl="0" algn="ctr">
                        <a:spcBef>
                          <a:spcPts val="0"/>
                        </a:spcBef>
                        <a:spcAft>
                          <a:spcPts val="0"/>
                        </a:spcAft>
                        <a:buNone/>
                      </a:pPr>
                      <a:r>
                        <a:rPr lang="ca" sz="800"/>
                        <a:t>9.818</a:t>
                      </a:r>
                      <a:endParaRPr sz="800"/>
                    </a:p>
                  </a:txBody>
                  <a:tcPr marT="63500" marB="63500" marR="63500" marL="63500"/>
                </a:tc>
                <a:tc>
                  <a:txBody>
                    <a:bodyPr/>
                    <a:lstStyle/>
                    <a:p>
                      <a:pPr indent="0" lvl="0" marL="0" rtl="0" algn="ctr">
                        <a:spcBef>
                          <a:spcPts val="0"/>
                        </a:spcBef>
                        <a:spcAft>
                          <a:spcPts val="0"/>
                        </a:spcAft>
                        <a:buNone/>
                      </a:pPr>
                      <a:r>
                        <a:rPr lang="ca" sz="800"/>
                        <a:t>10.156</a:t>
                      </a:r>
                      <a:endParaRPr sz="800"/>
                    </a:p>
                  </a:txBody>
                  <a:tcPr marT="63500" marB="63500" marR="63500" marL="63500"/>
                </a:tc>
                <a:tc>
                  <a:txBody>
                    <a:bodyPr/>
                    <a:lstStyle/>
                    <a:p>
                      <a:pPr indent="0" lvl="0" marL="0" rtl="0" algn="ctr">
                        <a:spcBef>
                          <a:spcPts val="0"/>
                        </a:spcBef>
                        <a:spcAft>
                          <a:spcPts val="0"/>
                        </a:spcAft>
                        <a:buNone/>
                      </a:pPr>
                      <a:r>
                        <a:rPr lang="ca" sz="800"/>
                        <a:t>9.223</a:t>
                      </a:r>
                      <a:endParaRPr sz="800"/>
                    </a:p>
                  </a:txBody>
                  <a:tcPr marT="63500" marB="63500" marR="63500" marL="63500"/>
                </a:tc>
                <a:tc>
                  <a:txBody>
                    <a:bodyPr/>
                    <a:lstStyle/>
                    <a:p>
                      <a:pPr indent="0" lvl="0" marL="0" rtl="0" algn="ctr">
                        <a:spcBef>
                          <a:spcPts val="0"/>
                        </a:spcBef>
                        <a:spcAft>
                          <a:spcPts val="0"/>
                        </a:spcAft>
                        <a:buNone/>
                      </a:pPr>
                      <a:r>
                        <a:rPr lang="ca" sz="800"/>
                        <a:t>10.983</a:t>
                      </a:r>
                      <a:endParaRPr sz="800"/>
                    </a:p>
                  </a:txBody>
                  <a:tcPr marT="63500" marB="63500" marR="63500" marL="63500"/>
                </a:tc>
                <a:tc>
                  <a:txBody>
                    <a:bodyPr/>
                    <a:lstStyle/>
                    <a:p>
                      <a:pPr indent="0" lvl="0" marL="0" rtl="0" algn="ctr">
                        <a:spcBef>
                          <a:spcPts val="0"/>
                        </a:spcBef>
                        <a:spcAft>
                          <a:spcPts val="0"/>
                        </a:spcAft>
                        <a:buNone/>
                      </a:pPr>
                      <a:r>
                        <a:rPr lang="ca" sz="800"/>
                        <a:t>16.417</a:t>
                      </a:r>
                      <a:endParaRPr sz="800"/>
                    </a:p>
                  </a:txBody>
                  <a:tcPr marT="63500" marB="63500" marR="63500" marL="63500"/>
                </a:tc>
              </a:tr>
              <a:tr h="258675">
                <a:tc>
                  <a:txBody>
                    <a:bodyPr/>
                    <a:lstStyle/>
                    <a:p>
                      <a:pPr indent="0" lvl="0" marL="0" rtl="0" algn="ctr">
                        <a:spcBef>
                          <a:spcPts val="0"/>
                        </a:spcBef>
                        <a:spcAft>
                          <a:spcPts val="0"/>
                        </a:spcAft>
                        <a:buNone/>
                      </a:pPr>
                      <a:r>
                        <a:rPr b="1" lang="ca" sz="800">
                          <a:solidFill>
                            <a:srgbClr val="0000FF"/>
                          </a:solidFill>
                        </a:rPr>
                        <a:t>EMAIL (3.57%)</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20.414</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2.962</a:t>
                      </a:r>
                      <a:endParaRPr sz="800"/>
                    </a:p>
                  </a:txBody>
                  <a:tcPr marT="63500" marB="63500" marR="63500" marL="63500"/>
                </a:tc>
                <a:tc>
                  <a:txBody>
                    <a:bodyPr/>
                    <a:lstStyle/>
                    <a:p>
                      <a:pPr indent="0" lvl="0" marL="0" rtl="0" algn="ctr">
                        <a:spcBef>
                          <a:spcPts val="0"/>
                        </a:spcBef>
                        <a:spcAft>
                          <a:spcPts val="0"/>
                        </a:spcAft>
                        <a:buNone/>
                      </a:pPr>
                      <a:r>
                        <a:rPr lang="ca" sz="800"/>
                        <a:t>2.647</a:t>
                      </a:r>
                      <a:endParaRPr sz="800"/>
                    </a:p>
                  </a:txBody>
                  <a:tcPr marT="63500" marB="63500" marR="63500" marL="63500"/>
                </a:tc>
                <a:tc>
                  <a:txBody>
                    <a:bodyPr/>
                    <a:lstStyle/>
                    <a:p>
                      <a:pPr indent="0" lvl="0" marL="0" rtl="0" algn="ctr">
                        <a:spcBef>
                          <a:spcPts val="0"/>
                        </a:spcBef>
                        <a:spcAft>
                          <a:spcPts val="0"/>
                        </a:spcAft>
                        <a:buNone/>
                      </a:pPr>
                      <a:r>
                        <a:rPr lang="ca" sz="800"/>
                        <a:t>3.592</a:t>
                      </a:r>
                      <a:endParaRPr sz="800"/>
                    </a:p>
                  </a:txBody>
                  <a:tcPr marT="63500" marB="63500" marR="63500" marL="63500"/>
                </a:tc>
                <a:tc>
                  <a:txBody>
                    <a:bodyPr/>
                    <a:lstStyle/>
                    <a:p>
                      <a:pPr indent="0" lvl="0" marL="0" rtl="0" algn="ctr">
                        <a:spcBef>
                          <a:spcPts val="0"/>
                        </a:spcBef>
                        <a:spcAft>
                          <a:spcPts val="0"/>
                        </a:spcAft>
                        <a:buNone/>
                      </a:pPr>
                      <a:r>
                        <a:rPr lang="ca" sz="800"/>
                        <a:t>3.579</a:t>
                      </a:r>
                      <a:endParaRPr sz="800"/>
                    </a:p>
                  </a:txBody>
                  <a:tcPr marT="63500" marB="63500" marR="63500" marL="63500"/>
                </a:tc>
                <a:tc>
                  <a:txBody>
                    <a:bodyPr/>
                    <a:lstStyle/>
                    <a:p>
                      <a:pPr indent="0" lvl="0" marL="0" rtl="0" algn="ctr">
                        <a:spcBef>
                          <a:spcPts val="0"/>
                        </a:spcBef>
                        <a:spcAft>
                          <a:spcPts val="0"/>
                        </a:spcAft>
                        <a:buNone/>
                      </a:pPr>
                      <a:r>
                        <a:rPr lang="ca" sz="800"/>
                        <a:t>3.623</a:t>
                      </a:r>
                      <a:endParaRPr sz="800"/>
                    </a:p>
                  </a:txBody>
                  <a:tcPr marT="63500" marB="63500" marR="63500" marL="63500"/>
                </a:tc>
                <a:tc>
                  <a:txBody>
                    <a:bodyPr/>
                    <a:lstStyle/>
                    <a:p>
                      <a:pPr indent="0" lvl="0" marL="0" rtl="0" algn="ctr">
                        <a:spcBef>
                          <a:spcPts val="0"/>
                        </a:spcBef>
                        <a:spcAft>
                          <a:spcPts val="0"/>
                        </a:spcAft>
                        <a:buNone/>
                      </a:pPr>
                      <a:r>
                        <a:rPr lang="ca" sz="800"/>
                        <a:t>4.011</a:t>
                      </a:r>
                      <a:endParaRPr sz="800"/>
                    </a:p>
                  </a:txBody>
                  <a:tcPr marT="63500" marB="63500" marR="63500" marL="63500"/>
                </a:tc>
              </a:tr>
              <a:tr h="258675">
                <a:tc>
                  <a:txBody>
                    <a:bodyPr/>
                    <a:lstStyle/>
                    <a:p>
                      <a:pPr indent="0" lvl="0" marL="0" rtl="0" algn="r">
                        <a:spcBef>
                          <a:spcPts val="0"/>
                        </a:spcBef>
                        <a:spcAft>
                          <a:spcPts val="0"/>
                        </a:spcAft>
                        <a:buNone/>
                      </a:pPr>
                      <a:r>
                        <a:rPr lang="ca" sz="800">
                          <a:solidFill>
                            <a:srgbClr val="0000FF"/>
                          </a:solidFill>
                        </a:rPr>
                        <a:t>Black Friday</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3.623</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3.623</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8675">
                <a:tc>
                  <a:txBody>
                    <a:bodyPr/>
                    <a:lstStyle/>
                    <a:p>
                      <a:pPr indent="0" lvl="0" marL="0" rtl="0" algn="r">
                        <a:spcBef>
                          <a:spcPts val="0"/>
                        </a:spcBef>
                        <a:spcAft>
                          <a:spcPts val="0"/>
                        </a:spcAft>
                        <a:buNone/>
                      </a:pPr>
                      <a:r>
                        <a:rPr lang="ca" sz="800">
                          <a:solidFill>
                            <a:srgbClr val="0000FF"/>
                          </a:solidFill>
                        </a:rPr>
                        <a:t>Navidad</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4.011</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4.011</a:t>
                      </a:r>
                      <a:endParaRPr sz="800"/>
                    </a:p>
                  </a:txBody>
                  <a:tcPr marT="63500" marB="63500" marR="63500" marL="63500"/>
                </a:tc>
              </a:tr>
              <a:tr h="258675">
                <a:tc>
                  <a:txBody>
                    <a:bodyPr/>
                    <a:lstStyle/>
                    <a:p>
                      <a:pPr indent="0" lvl="0" marL="0" rtl="0" algn="r">
                        <a:spcBef>
                          <a:spcPts val="0"/>
                        </a:spcBef>
                        <a:spcAft>
                          <a:spcPts val="0"/>
                        </a:spcAft>
                        <a:buNone/>
                      </a:pPr>
                      <a:r>
                        <a:rPr lang="ca" sz="800">
                          <a:solidFill>
                            <a:srgbClr val="0000FF"/>
                          </a:solidFill>
                        </a:rPr>
                        <a:t>Dia Perro</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2.369</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2.369</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8675">
                <a:tc>
                  <a:txBody>
                    <a:bodyPr/>
                    <a:lstStyle/>
                    <a:p>
                      <a:pPr indent="0" lvl="0" marL="0" rtl="0" algn="r">
                        <a:spcBef>
                          <a:spcPts val="0"/>
                        </a:spcBef>
                        <a:spcAft>
                          <a:spcPts val="0"/>
                        </a:spcAft>
                        <a:buNone/>
                      </a:pPr>
                      <a:r>
                        <a:rPr lang="ca" sz="800">
                          <a:solidFill>
                            <a:srgbClr val="0000FF"/>
                          </a:solidFill>
                        </a:rPr>
                        <a:t>Dia Gato</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3.240</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593</a:t>
                      </a:r>
                      <a:endParaRPr sz="800"/>
                    </a:p>
                  </a:txBody>
                  <a:tcPr marT="63500" marB="63500" marR="63500" marL="63500"/>
                </a:tc>
                <a:tc>
                  <a:txBody>
                    <a:bodyPr/>
                    <a:lstStyle/>
                    <a:p>
                      <a:pPr indent="0" lvl="0" marL="0" rtl="0" algn="ctr">
                        <a:spcBef>
                          <a:spcPts val="0"/>
                        </a:spcBef>
                        <a:spcAft>
                          <a:spcPts val="0"/>
                        </a:spcAft>
                        <a:buNone/>
                      </a:pPr>
                      <a:r>
                        <a:rPr lang="ca" sz="800"/>
                        <a:t>2.647</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8675">
                <a:tc>
                  <a:txBody>
                    <a:bodyPr/>
                    <a:lstStyle/>
                    <a:p>
                      <a:pPr indent="0" lvl="0" marL="0" rtl="0" algn="r">
                        <a:spcBef>
                          <a:spcPts val="0"/>
                        </a:spcBef>
                        <a:spcAft>
                          <a:spcPts val="0"/>
                        </a:spcAft>
                        <a:buNone/>
                      </a:pPr>
                      <a:r>
                        <a:rPr lang="ca" sz="800">
                          <a:solidFill>
                            <a:srgbClr val="0000FF"/>
                          </a:solidFill>
                        </a:rPr>
                        <a:t>Dia Mascota</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7.171</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3.592</a:t>
                      </a:r>
                      <a:endParaRPr sz="800"/>
                    </a:p>
                  </a:txBody>
                  <a:tcPr marT="63500" marB="63500" marR="63500" marL="63500"/>
                </a:tc>
                <a:tc>
                  <a:txBody>
                    <a:bodyPr/>
                    <a:lstStyle/>
                    <a:p>
                      <a:pPr indent="0" lvl="0" marL="0" rtl="0" algn="ctr">
                        <a:spcBef>
                          <a:spcPts val="0"/>
                        </a:spcBef>
                        <a:spcAft>
                          <a:spcPts val="0"/>
                        </a:spcAft>
                        <a:buNone/>
                      </a:pPr>
                      <a:r>
                        <a:rPr lang="ca" sz="800"/>
                        <a:t>3.579</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8675">
                <a:tc>
                  <a:txBody>
                    <a:bodyPr/>
                    <a:lstStyle/>
                    <a:p>
                      <a:pPr indent="0" lvl="0" marL="0" rtl="0" algn="ctr">
                        <a:spcBef>
                          <a:spcPts val="0"/>
                        </a:spcBef>
                        <a:spcAft>
                          <a:spcPts val="0"/>
                        </a:spcAft>
                        <a:buNone/>
                      </a:pPr>
                      <a:r>
                        <a:rPr b="1" lang="ca" sz="800">
                          <a:solidFill>
                            <a:srgbClr val="0000FF"/>
                          </a:solidFill>
                        </a:rPr>
                        <a:t>RRSS (23.07%)</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132.015</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3.322</a:t>
                      </a:r>
                      <a:endParaRPr sz="800"/>
                    </a:p>
                  </a:txBody>
                  <a:tcPr marT="63500" marB="63500" marR="63500" marL="63500"/>
                </a:tc>
                <a:tc>
                  <a:txBody>
                    <a:bodyPr/>
                    <a:lstStyle/>
                    <a:p>
                      <a:pPr indent="0" lvl="0" marL="0" rtl="0" algn="ctr">
                        <a:spcBef>
                          <a:spcPts val="0"/>
                        </a:spcBef>
                        <a:spcAft>
                          <a:spcPts val="0"/>
                        </a:spcAft>
                        <a:buNone/>
                      </a:pPr>
                      <a:r>
                        <a:rPr lang="ca" sz="800"/>
                        <a:t>23.317</a:t>
                      </a:r>
                      <a:endParaRPr sz="800"/>
                    </a:p>
                  </a:txBody>
                  <a:tcPr marT="63500" marB="63500" marR="63500" marL="63500"/>
                </a:tc>
                <a:tc>
                  <a:txBody>
                    <a:bodyPr/>
                    <a:lstStyle/>
                    <a:p>
                      <a:pPr indent="0" lvl="0" marL="0" rtl="0" algn="ctr">
                        <a:spcBef>
                          <a:spcPts val="0"/>
                        </a:spcBef>
                        <a:spcAft>
                          <a:spcPts val="0"/>
                        </a:spcAft>
                        <a:buNone/>
                      </a:pPr>
                      <a:r>
                        <a:rPr lang="ca" sz="800"/>
                        <a:t>27.679</a:t>
                      </a:r>
                      <a:endParaRPr sz="800"/>
                    </a:p>
                  </a:txBody>
                  <a:tcPr marT="63500" marB="63500" marR="63500" marL="63500"/>
                </a:tc>
                <a:tc>
                  <a:txBody>
                    <a:bodyPr/>
                    <a:lstStyle/>
                    <a:p>
                      <a:pPr indent="0" lvl="0" marL="0" rtl="0" algn="ctr">
                        <a:spcBef>
                          <a:spcPts val="0"/>
                        </a:spcBef>
                        <a:spcAft>
                          <a:spcPts val="0"/>
                        </a:spcAft>
                        <a:buNone/>
                      </a:pPr>
                      <a:r>
                        <a:rPr lang="ca" sz="800"/>
                        <a:t>19.521</a:t>
                      </a:r>
                      <a:endParaRPr sz="800"/>
                    </a:p>
                  </a:txBody>
                  <a:tcPr marT="63500" marB="63500" marR="63500" marL="63500"/>
                </a:tc>
                <a:tc>
                  <a:txBody>
                    <a:bodyPr/>
                    <a:lstStyle/>
                    <a:p>
                      <a:pPr indent="0" lvl="0" marL="0" rtl="0" algn="ctr">
                        <a:spcBef>
                          <a:spcPts val="0"/>
                        </a:spcBef>
                        <a:spcAft>
                          <a:spcPts val="0"/>
                        </a:spcAft>
                        <a:buNone/>
                      </a:pPr>
                      <a:r>
                        <a:rPr lang="ca" sz="800"/>
                        <a:t>13.459</a:t>
                      </a:r>
                      <a:endParaRPr sz="800"/>
                    </a:p>
                  </a:txBody>
                  <a:tcPr marT="63500" marB="63500" marR="63500" marL="63500"/>
                </a:tc>
                <a:tc>
                  <a:txBody>
                    <a:bodyPr/>
                    <a:lstStyle/>
                    <a:p>
                      <a:pPr indent="0" lvl="0" marL="0" rtl="0" algn="ctr">
                        <a:spcBef>
                          <a:spcPts val="0"/>
                        </a:spcBef>
                        <a:spcAft>
                          <a:spcPts val="0"/>
                        </a:spcAft>
                        <a:buNone/>
                      </a:pPr>
                      <a:r>
                        <a:rPr lang="ca" sz="800"/>
                        <a:t>10.061</a:t>
                      </a:r>
                      <a:endParaRPr sz="800"/>
                    </a:p>
                  </a:txBody>
                  <a:tcPr marT="63500" marB="63500" marR="63500" marL="63500"/>
                </a:tc>
                <a:tc>
                  <a:txBody>
                    <a:bodyPr/>
                    <a:lstStyle/>
                    <a:p>
                      <a:pPr indent="0" lvl="0" marL="0" rtl="0" algn="ctr">
                        <a:spcBef>
                          <a:spcPts val="0"/>
                        </a:spcBef>
                        <a:spcAft>
                          <a:spcPts val="0"/>
                        </a:spcAft>
                        <a:buNone/>
                      </a:pPr>
                      <a:r>
                        <a:rPr lang="ca" sz="800"/>
                        <a:t>5.348</a:t>
                      </a:r>
                      <a:endParaRPr sz="800"/>
                    </a:p>
                  </a:txBody>
                  <a:tcPr marT="63500" marB="63500" marR="63500" marL="63500"/>
                </a:tc>
                <a:tc>
                  <a:txBody>
                    <a:bodyPr/>
                    <a:lstStyle/>
                    <a:p>
                      <a:pPr indent="0" lvl="0" marL="0" rtl="0" algn="ctr">
                        <a:spcBef>
                          <a:spcPts val="0"/>
                        </a:spcBef>
                        <a:spcAft>
                          <a:spcPts val="0"/>
                        </a:spcAft>
                        <a:buNone/>
                      </a:pPr>
                      <a:r>
                        <a:rPr lang="ca" sz="800"/>
                        <a:t>4.088</a:t>
                      </a:r>
                      <a:endParaRPr sz="800"/>
                    </a:p>
                  </a:txBody>
                  <a:tcPr marT="63500" marB="63500" marR="63500" marL="63500"/>
                </a:tc>
                <a:tc>
                  <a:txBody>
                    <a:bodyPr/>
                    <a:lstStyle/>
                    <a:p>
                      <a:pPr indent="0" lvl="0" marL="0" rtl="0" algn="ctr">
                        <a:spcBef>
                          <a:spcPts val="0"/>
                        </a:spcBef>
                        <a:spcAft>
                          <a:spcPts val="0"/>
                        </a:spcAft>
                        <a:buNone/>
                      </a:pPr>
                      <a:r>
                        <a:rPr lang="ca" sz="800"/>
                        <a:t>5.869</a:t>
                      </a:r>
                      <a:endParaRPr sz="800"/>
                    </a:p>
                  </a:txBody>
                  <a:tcPr marT="63500" marB="63500" marR="63500" marL="63500"/>
                </a:tc>
                <a:tc>
                  <a:txBody>
                    <a:bodyPr/>
                    <a:lstStyle/>
                    <a:p>
                      <a:pPr indent="0" lvl="0" marL="0" rtl="0" algn="ctr">
                        <a:spcBef>
                          <a:spcPts val="0"/>
                        </a:spcBef>
                        <a:spcAft>
                          <a:spcPts val="0"/>
                        </a:spcAft>
                        <a:buNone/>
                      </a:pPr>
                      <a:r>
                        <a:rPr lang="ca" sz="800"/>
                        <a:t>5.816</a:t>
                      </a:r>
                      <a:endParaRPr sz="800"/>
                    </a:p>
                  </a:txBody>
                  <a:tcPr marT="63500" marB="63500" marR="63500" marL="63500"/>
                </a:tc>
                <a:tc>
                  <a:txBody>
                    <a:bodyPr/>
                    <a:lstStyle/>
                    <a:p>
                      <a:pPr indent="0" lvl="0" marL="0" rtl="0" algn="ctr">
                        <a:spcBef>
                          <a:spcPts val="0"/>
                        </a:spcBef>
                        <a:spcAft>
                          <a:spcPts val="0"/>
                        </a:spcAft>
                        <a:buNone/>
                      </a:pPr>
                      <a:r>
                        <a:rPr lang="ca" sz="800"/>
                        <a:t>5.993</a:t>
                      </a:r>
                      <a:endParaRPr sz="800"/>
                    </a:p>
                  </a:txBody>
                  <a:tcPr marT="63500" marB="63500" marR="63500" marL="63500"/>
                </a:tc>
                <a:tc>
                  <a:txBody>
                    <a:bodyPr/>
                    <a:lstStyle/>
                    <a:p>
                      <a:pPr indent="0" lvl="0" marL="0" rtl="0" algn="ctr">
                        <a:spcBef>
                          <a:spcPts val="0"/>
                        </a:spcBef>
                        <a:spcAft>
                          <a:spcPts val="0"/>
                        </a:spcAft>
                        <a:buNone/>
                      </a:pPr>
                      <a:r>
                        <a:rPr lang="ca" sz="800"/>
                        <a:t>7.542</a:t>
                      </a:r>
                      <a:endParaRPr sz="800"/>
                    </a:p>
                  </a:txBody>
                  <a:tcPr marT="63500" marB="63500" marR="63500" marL="63500"/>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